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Lst>
  <p:sldSz cy="5143500" cx="9144000"/>
  <p:notesSz cx="6858000" cy="9144000"/>
  <p:embeddedFontLst>
    <p:embeddedFont>
      <p:font typeface="Roboto"/>
      <p:regular r:id="rId33"/>
      <p:bold r:id="rId34"/>
      <p:italic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Roboto-regular.fntdata"/><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Roboto-italic.fntdata"/><Relationship Id="rId12" Type="http://schemas.openxmlformats.org/officeDocument/2006/relationships/slide" Target="slides/slide7.xml"/><Relationship Id="rId34" Type="http://schemas.openxmlformats.org/officeDocument/2006/relationships/font" Target="fonts/Roboto-bold.fntdata"/><Relationship Id="rId15" Type="http://schemas.openxmlformats.org/officeDocument/2006/relationships/slide" Target="slides/slide10.xml"/><Relationship Id="rId14" Type="http://schemas.openxmlformats.org/officeDocument/2006/relationships/slide" Target="slides/slide9.xml"/><Relationship Id="rId36" Type="http://schemas.openxmlformats.org/officeDocument/2006/relationships/font" Target="fonts/Roboto-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ndrewlatreille.com/portfolio/skeena-house-ubco-public/"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youtu.be/tij33VccZe0"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6" name="Google Shape;146;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100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The BC Zero Carbon Step Code is based on varying and measurable performance levels or tiers.</a:t>
            </a:r>
            <a:endParaRPr sz="1200">
              <a:solidFill>
                <a:schemeClr val="dk1"/>
              </a:solidFill>
              <a:highlight>
                <a:schemeClr val="lt1"/>
              </a:highlight>
              <a:latin typeface="Calibri"/>
              <a:ea typeface="Calibri"/>
              <a:cs typeface="Calibri"/>
              <a:sym typeface="Calibri"/>
            </a:endParaRPr>
          </a:p>
          <a:p>
            <a:pPr indent="-304800" lvl="0" marL="457200" rtl="0" algn="l">
              <a:lnSpc>
                <a:spcPct val="115000"/>
              </a:lnSpc>
              <a:spcBef>
                <a:spcPts val="1000"/>
              </a:spcBef>
              <a:spcAft>
                <a:spcPts val="0"/>
              </a:spcAft>
              <a:buClr>
                <a:schemeClr val="dk1"/>
              </a:buClr>
              <a:buSzPts val="1200"/>
              <a:buFont typeface="Calibri"/>
              <a:buChar char="●"/>
            </a:pPr>
            <a:r>
              <a:rPr lang="en" sz="1200">
                <a:solidFill>
                  <a:schemeClr val="dk1"/>
                </a:solidFill>
                <a:highlight>
                  <a:schemeClr val="lt1"/>
                </a:highlight>
                <a:latin typeface="Calibri"/>
                <a:ea typeface="Calibri"/>
                <a:cs typeface="Calibri"/>
                <a:sym typeface="Calibri"/>
              </a:rPr>
              <a:t>Local governments that choose to reference the Zero Carbon Step Code in their building bylaws can specify the level of climate ambition they want their new buildings to achieve. </a:t>
            </a:r>
            <a:r>
              <a:rPr lang="en" sz="1200">
                <a:solidFill>
                  <a:schemeClr val="dk1"/>
                </a:solidFill>
                <a:latin typeface="Calibri"/>
                <a:ea typeface="Calibri"/>
                <a:cs typeface="Calibri"/>
                <a:sym typeface="Calibri"/>
              </a:rPr>
              <a:t>The regulation staggers climate performance on three levels:</a:t>
            </a:r>
            <a:endParaRPr sz="1200">
              <a:solidFill>
                <a:schemeClr val="dk1"/>
              </a:solidFill>
              <a:latin typeface="Calibri"/>
              <a:ea typeface="Calibri"/>
              <a:cs typeface="Calibri"/>
              <a:sym typeface="Calibri"/>
            </a:endParaRPr>
          </a:p>
          <a:p>
            <a:pPr indent="-304800" lvl="1" marL="914400" rtl="0" algn="l">
              <a:lnSpc>
                <a:spcPct val="115000"/>
              </a:lnSpc>
              <a:spcBef>
                <a:spcPts val="1000"/>
              </a:spcBef>
              <a:spcAft>
                <a:spcPts val="0"/>
              </a:spcAft>
              <a:buClr>
                <a:schemeClr val="dk1"/>
              </a:buClr>
              <a:buSzPts val="1200"/>
              <a:buFont typeface="Calibri"/>
              <a:buChar char="○"/>
            </a:pPr>
            <a:r>
              <a:rPr b="1" lang="en" sz="1200">
                <a:solidFill>
                  <a:schemeClr val="dk1"/>
                </a:solidFill>
                <a:latin typeface="Calibri"/>
                <a:ea typeface="Calibri"/>
                <a:cs typeface="Calibri"/>
                <a:sym typeface="Calibri"/>
              </a:rPr>
              <a:t>Moderate</a:t>
            </a:r>
            <a:r>
              <a:rPr lang="en" sz="1200">
                <a:solidFill>
                  <a:schemeClr val="dk1"/>
                </a:solidFill>
                <a:latin typeface="Calibri"/>
                <a:ea typeface="Calibri"/>
                <a:cs typeface="Calibri"/>
                <a:sym typeface="Calibri"/>
              </a:rPr>
              <a:t> </a:t>
            </a:r>
            <a:r>
              <a:rPr b="1" lang="en" sz="1200">
                <a:solidFill>
                  <a:schemeClr val="dk1"/>
                </a:solidFill>
                <a:latin typeface="Calibri"/>
                <a:ea typeface="Calibri"/>
                <a:cs typeface="Calibri"/>
                <a:sym typeface="Calibri"/>
              </a:rPr>
              <a:t>Carbon Performance</a:t>
            </a:r>
            <a:r>
              <a:rPr lang="en"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indent="-304800" lvl="1" marL="914400" rtl="0" algn="l">
              <a:lnSpc>
                <a:spcPct val="115000"/>
              </a:lnSpc>
              <a:spcBef>
                <a:spcPts val="1000"/>
              </a:spcBef>
              <a:spcAft>
                <a:spcPts val="0"/>
              </a:spcAft>
              <a:buClr>
                <a:schemeClr val="dk1"/>
              </a:buClr>
              <a:buSzPts val="1200"/>
              <a:buFont typeface="Calibri"/>
              <a:buChar char="○"/>
            </a:pPr>
            <a:r>
              <a:rPr b="1" lang="en" sz="1200">
                <a:solidFill>
                  <a:schemeClr val="dk1"/>
                </a:solidFill>
                <a:latin typeface="Calibri"/>
                <a:ea typeface="Calibri"/>
                <a:cs typeface="Calibri"/>
                <a:sym typeface="Calibri"/>
              </a:rPr>
              <a:t>Strong</a:t>
            </a:r>
            <a:r>
              <a:rPr lang="en" sz="1200">
                <a:solidFill>
                  <a:schemeClr val="dk1"/>
                </a:solidFill>
                <a:latin typeface="Calibri"/>
                <a:ea typeface="Calibri"/>
                <a:cs typeface="Calibri"/>
                <a:sym typeface="Calibri"/>
              </a:rPr>
              <a:t> </a:t>
            </a:r>
            <a:r>
              <a:rPr b="1" lang="en" sz="1200">
                <a:solidFill>
                  <a:schemeClr val="dk1"/>
                </a:solidFill>
                <a:latin typeface="Calibri"/>
                <a:ea typeface="Calibri"/>
                <a:cs typeface="Calibri"/>
                <a:sym typeface="Calibri"/>
              </a:rPr>
              <a:t>Carbon Performance</a:t>
            </a:r>
            <a:r>
              <a:rPr lang="en" sz="1200">
                <a:solidFill>
                  <a:schemeClr val="dk1"/>
                </a:solidFill>
                <a:latin typeface="Calibri"/>
                <a:ea typeface="Calibri"/>
                <a:cs typeface="Calibri"/>
                <a:sym typeface="Calibri"/>
              </a:rPr>
              <a:t>, and</a:t>
            </a:r>
            <a:endParaRPr sz="1200">
              <a:solidFill>
                <a:schemeClr val="dk1"/>
              </a:solidFill>
              <a:latin typeface="Calibri"/>
              <a:ea typeface="Calibri"/>
              <a:cs typeface="Calibri"/>
              <a:sym typeface="Calibri"/>
            </a:endParaRPr>
          </a:p>
          <a:p>
            <a:pPr indent="-304800" lvl="1" marL="914400" rtl="0" algn="l">
              <a:lnSpc>
                <a:spcPct val="115000"/>
              </a:lnSpc>
              <a:spcBef>
                <a:spcPts val="1000"/>
              </a:spcBef>
              <a:spcAft>
                <a:spcPts val="0"/>
              </a:spcAft>
              <a:buClr>
                <a:schemeClr val="dk1"/>
              </a:buClr>
              <a:buSzPts val="1200"/>
              <a:buFont typeface="Calibri"/>
              <a:buChar char="○"/>
            </a:pPr>
            <a:r>
              <a:rPr b="1" lang="en" sz="1200">
                <a:solidFill>
                  <a:schemeClr val="dk1"/>
                </a:solidFill>
                <a:latin typeface="Calibri"/>
                <a:ea typeface="Calibri"/>
                <a:cs typeface="Calibri"/>
                <a:sym typeface="Calibri"/>
              </a:rPr>
              <a:t>Zero Carbon Performance</a:t>
            </a:r>
            <a:r>
              <a:rPr lang="en"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indent="-304800" lvl="0" marL="457200" rtl="0" algn="l">
              <a:lnSpc>
                <a:spcPct val="115000"/>
              </a:lnSpc>
              <a:spcBef>
                <a:spcPts val="1000"/>
              </a:spcBef>
              <a:spcAft>
                <a:spcPts val="0"/>
              </a:spcAft>
              <a:buSzPts val="1200"/>
              <a:buFont typeface="Calibri"/>
              <a:buChar char="●"/>
            </a:pPr>
            <a:r>
              <a:rPr lang="en" sz="1200">
                <a:latin typeface="Calibri"/>
                <a:ea typeface="Calibri"/>
                <a:cs typeface="Calibri"/>
                <a:sym typeface="Calibri"/>
              </a:rPr>
              <a:t>The province has also offered local governments a “measure only” option. You will see that at the bottom of the hierarchy.</a:t>
            </a:r>
            <a:endParaRPr sz="1200">
              <a:latin typeface="Calibri"/>
              <a:ea typeface="Calibri"/>
              <a:cs typeface="Calibri"/>
              <a:sym typeface="Calibri"/>
            </a:endParaRPr>
          </a:p>
          <a:p>
            <a:pPr indent="-304800" lvl="0" marL="457200" rtl="0" algn="l">
              <a:lnSpc>
                <a:spcPct val="115000"/>
              </a:lnSpc>
              <a:spcBef>
                <a:spcPts val="100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A community using this option would require its builders to measure and report the amount of carbon pollution that their projects will produce. In many cases, this number is already available on the documentation that builders produce for to apply for a permit, this is just a more formal way to track it.</a:t>
            </a:r>
            <a:endParaRPr sz="1200">
              <a:solidFill>
                <a:schemeClr val="dk1"/>
              </a:solidFill>
              <a:latin typeface="Calibri"/>
              <a:ea typeface="Calibri"/>
              <a:cs typeface="Calibri"/>
              <a:sym typeface="Calibri"/>
            </a:endParaRPr>
          </a:p>
          <a:p>
            <a:pPr indent="-304800" lvl="0" marL="457200" rtl="0" algn="l">
              <a:lnSpc>
                <a:spcPct val="115000"/>
              </a:lnSpc>
              <a:spcBef>
                <a:spcPts val="100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The province offered this as an information-gathering step, but it will not reduce their emissions.</a:t>
            </a:r>
            <a:endParaRPr sz="1200">
              <a:solidFill>
                <a:schemeClr val="dk1"/>
              </a:solidFill>
              <a:latin typeface="Calibri"/>
              <a:ea typeface="Calibri"/>
              <a:cs typeface="Calibri"/>
              <a:sym typeface="Calibri"/>
            </a:endParaRPr>
          </a:p>
          <a:p>
            <a:pPr indent="-304800" lvl="0" marL="457200" rtl="0" algn="l">
              <a:lnSpc>
                <a:spcPct val="115000"/>
              </a:lnSpc>
              <a:spcBef>
                <a:spcPts val="1000"/>
              </a:spcBef>
              <a:spcAft>
                <a:spcPts val="1000"/>
              </a:spcAft>
              <a:buClr>
                <a:schemeClr val="dk1"/>
              </a:buClr>
              <a:buSzPts val="1200"/>
              <a:buFont typeface="Calibri"/>
              <a:buChar char="●"/>
            </a:pPr>
            <a:r>
              <a:rPr lang="en" sz="1200">
                <a:solidFill>
                  <a:schemeClr val="dk1"/>
                </a:solidFill>
                <a:latin typeface="Calibri"/>
                <a:ea typeface="Calibri"/>
                <a:cs typeface="Calibri"/>
                <a:sym typeface="Calibri"/>
              </a:rPr>
              <a:t>As we will show in a few minutes, the province is offering local governments the opportunity to mix and match these levels, and also provide various flexible compliance options. </a:t>
            </a:r>
            <a:endParaRPr sz="1200">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2" name="Google Shape;162;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1000"/>
              </a:spcBef>
              <a:spcAft>
                <a:spcPts val="0"/>
              </a:spcAft>
              <a:buClr>
                <a:schemeClr val="dk1"/>
              </a:buClr>
              <a:buSzPts val="1200"/>
              <a:buFont typeface="Calibri"/>
              <a:buChar char="●"/>
            </a:pPr>
            <a:r>
              <a:rPr lang="en" sz="1200">
                <a:solidFill>
                  <a:schemeClr val="dk1"/>
                </a:solidFill>
                <a:highlight>
                  <a:schemeClr val="lt1"/>
                </a:highlight>
                <a:latin typeface="Calibri"/>
                <a:ea typeface="Calibri"/>
                <a:cs typeface="Calibri"/>
                <a:sym typeface="Calibri"/>
              </a:rPr>
              <a:t>The province is offering Zero Carbon Step Code metrics for many of the most commonly built building types.</a:t>
            </a:r>
            <a:endParaRPr sz="1200">
              <a:solidFill>
                <a:schemeClr val="dk1"/>
              </a:solidFill>
              <a:highlight>
                <a:schemeClr val="lt1"/>
              </a:highlight>
              <a:latin typeface="Calibri"/>
              <a:ea typeface="Calibri"/>
              <a:cs typeface="Calibri"/>
              <a:sym typeface="Calibri"/>
            </a:endParaRPr>
          </a:p>
          <a:p>
            <a:pPr indent="-304800" lvl="0" marL="457200" rtl="0" algn="l">
              <a:lnSpc>
                <a:spcPct val="115000"/>
              </a:lnSpc>
              <a:spcBef>
                <a:spcPts val="1000"/>
              </a:spcBef>
              <a:spcAft>
                <a:spcPts val="0"/>
              </a:spcAft>
              <a:buClr>
                <a:schemeClr val="dk1"/>
              </a:buClr>
              <a:buSzPts val="1200"/>
              <a:buFont typeface="Calibri"/>
              <a:buChar char="●"/>
            </a:pPr>
            <a:r>
              <a:rPr lang="en" sz="1200">
                <a:solidFill>
                  <a:schemeClr val="dk1"/>
                </a:solidFill>
                <a:highlight>
                  <a:schemeClr val="lt1"/>
                </a:highlight>
                <a:latin typeface="Calibri"/>
                <a:ea typeface="Calibri"/>
                <a:cs typeface="Calibri"/>
                <a:sym typeface="Calibri"/>
              </a:rPr>
              <a:t>Generally, buildings fall under the two sections of the British Columbia Building Code. Part 9 of the code outlines requirements for smaller and simpler buildings, namely homes. These are residential buildings which are three stories or lower, 600m² or smaller.</a:t>
            </a:r>
            <a:endParaRPr sz="1200">
              <a:solidFill>
                <a:schemeClr val="dk1"/>
              </a:solidFill>
              <a:highlight>
                <a:schemeClr val="lt1"/>
              </a:highlight>
              <a:latin typeface="Calibri"/>
              <a:ea typeface="Calibri"/>
              <a:cs typeface="Calibri"/>
              <a:sym typeface="Calibri"/>
            </a:endParaRPr>
          </a:p>
          <a:p>
            <a:pPr indent="-304800" lvl="0" marL="457200" rtl="0" algn="l">
              <a:lnSpc>
                <a:spcPct val="115000"/>
              </a:lnSpc>
              <a:spcBef>
                <a:spcPts val="1000"/>
              </a:spcBef>
              <a:spcAft>
                <a:spcPts val="0"/>
              </a:spcAft>
              <a:buClr>
                <a:schemeClr val="dk1"/>
              </a:buClr>
              <a:buSzPts val="1200"/>
              <a:buFont typeface="Calibri"/>
              <a:buChar char="●"/>
            </a:pPr>
            <a:r>
              <a:rPr lang="en" sz="1200">
                <a:solidFill>
                  <a:schemeClr val="dk1"/>
                </a:solidFill>
                <a:highlight>
                  <a:schemeClr val="lt1"/>
                </a:highlight>
                <a:latin typeface="Calibri"/>
                <a:ea typeface="Calibri"/>
                <a:cs typeface="Calibri"/>
                <a:sym typeface="Calibri"/>
              </a:rPr>
              <a:t>Part 3 of the building code addresses larger and more complex buildings, such as those occupancies shown here. These buildings are larger than three stories and/or larger than 600m². </a:t>
            </a:r>
            <a:endParaRPr sz="1200">
              <a:solidFill>
                <a:schemeClr val="dk1"/>
              </a:solidFill>
              <a:highlight>
                <a:schemeClr val="lt1"/>
              </a:highlight>
              <a:latin typeface="Calibri"/>
              <a:ea typeface="Calibri"/>
              <a:cs typeface="Calibri"/>
              <a:sym typeface="Calibri"/>
            </a:endParaRPr>
          </a:p>
          <a:p>
            <a:pPr indent="-304800" lvl="0" marL="457200" rtl="0" algn="l">
              <a:lnSpc>
                <a:spcPct val="115000"/>
              </a:lnSpc>
              <a:spcBef>
                <a:spcPts val="1000"/>
              </a:spcBef>
              <a:spcAft>
                <a:spcPts val="1000"/>
              </a:spcAft>
              <a:buClr>
                <a:schemeClr val="dk1"/>
              </a:buClr>
              <a:buSzPts val="1200"/>
              <a:buFont typeface="Calibri"/>
              <a:buChar char="●"/>
            </a:pPr>
            <a:r>
              <a:rPr lang="en" sz="1200">
                <a:solidFill>
                  <a:schemeClr val="dk1"/>
                </a:solidFill>
                <a:highlight>
                  <a:schemeClr val="lt1"/>
                </a:highlight>
                <a:latin typeface="Calibri"/>
                <a:ea typeface="Calibri"/>
                <a:cs typeface="Calibri"/>
                <a:sym typeface="Calibri"/>
              </a:rPr>
              <a:t>In the next slides, I will walk you through the compliance options, starting with what is available for homes, and then moving on to larger and more complex buildings.</a:t>
            </a:r>
            <a:endParaRPr sz="1200">
              <a:solidFill>
                <a:schemeClr val="dk1"/>
              </a:solidFill>
              <a:highlight>
                <a:schemeClr val="lt1"/>
              </a:highlight>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6" name="Google Shape;176;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1000"/>
              </a:spcBef>
              <a:spcAft>
                <a:spcPts val="0"/>
              </a:spcAft>
              <a:buClr>
                <a:schemeClr val="dk1"/>
              </a:buClr>
              <a:buSzPts val="1200"/>
              <a:buFont typeface="Calibri"/>
              <a:buChar char="●"/>
            </a:pPr>
            <a:r>
              <a:rPr lang="en" sz="1200">
                <a:solidFill>
                  <a:schemeClr val="dk1"/>
                </a:solidFill>
                <a:highlight>
                  <a:schemeClr val="lt1"/>
                </a:highlight>
                <a:latin typeface="Calibri"/>
                <a:ea typeface="Calibri"/>
                <a:cs typeface="Calibri"/>
                <a:sym typeface="Calibri"/>
              </a:rPr>
              <a:t>Again, we’re starting with homes, and then moving on to larger and more complex buildings</a:t>
            </a:r>
            <a:endParaRPr sz="1200">
              <a:solidFill>
                <a:schemeClr val="dk1"/>
              </a:solidFill>
              <a:highlight>
                <a:schemeClr val="lt1"/>
              </a:highlight>
              <a:latin typeface="Calibri"/>
              <a:ea typeface="Calibri"/>
              <a:cs typeface="Calibri"/>
              <a:sym typeface="Calibri"/>
            </a:endParaRPr>
          </a:p>
          <a:p>
            <a:pPr indent="-304800" lvl="0" marL="457200" rtl="0" algn="l">
              <a:lnSpc>
                <a:spcPct val="115000"/>
              </a:lnSpc>
              <a:spcBef>
                <a:spcPts val="1000"/>
              </a:spcBef>
              <a:spcAft>
                <a:spcPts val="1000"/>
              </a:spcAft>
              <a:buClr>
                <a:schemeClr val="dk1"/>
              </a:buClr>
              <a:buSzPts val="1200"/>
              <a:buFont typeface="Calibri"/>
              <a:buChar char="●"/>
            </a:pPr>
            <a:r>
              <a:rPr lang="en" sz="1200">
                <a:solidFill>
                  <a:schemeClr val="dk1"/>
                </a:solidFill>
                <a:highlight>
                  <a:schemeClr val="lt1"/>
                </a:highlight>
                <a:latin typeface="Calibri"/>
                <a:ea typeface="Calibri"/>
                <a:cs typeface="Calibri"/>
                <a:sym typeface="Calibri"/>
              </a:rPr>
              <a:t>I’m also going to show a handful of sample projects around the province and what carbon performance level of they would likely meet based on their characteristics and installed equipment.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2" name="Google Shape;182;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1000"/>
              </a:spcBef>
              <a:spcAft>
                <a:spcPts val="0"/>
              </a:spcAft>
              <a:buClr>
                <a:schemeClr val="dk1"/>
              </a:buClr>
              <a:buSzPts val="1200"/>
              <a:buFont typeface="Calibri"/>
              <a:buChar char="●"/>
            </a:pPr>
            <a:r>
              <a:rPr lang="en" sz="1200">
                <a:solidFill>
                  <a:schemeClr val="dk1"/>
                </a:solidFill>
                <a:highlight>
                  <a:schemeClr val="lt1"/>
                </a:highlight>
                <a:latin typeface="Calibri"/>
                <a:ea typeface="Calibri"/>
                <a:cs typeface="Calibri"/>
                <a:sym typeface="Calibri"/>
              </a:rPr>
              <a:t>Communities that wish to reference the Zero Carbon Step Code in their building bylaws can require a homebuilder who is applying for a building permit to disclose the anticipated carbon pollution of their proposed project. </a:t>
            </a:r>
            <a:endParaRPr sz="1200">
              <a:solidFill>
                <a:schemeClr val="dk1"/>
              </a:solidFill>
              <a:highlight>
                <a:schemeClr val="lt1"/>
              </a:highlight>
              <a:latin typeface="Calibri"/>
              <a:ea typeface="Calibri"/>
              <a:cs typeface="Calibri"/>
              <a:sym typeface="Calibri"/>
            </a:endParaRPr>
          </a:p>
          <a:p>
            <a:pPr indent="-304800" lvl="0" marL="457200" rtl="0" algn="l">
              <a:lnSpc>
                <a:spcPct val="115000"/>
              </a:lnSpc>
              <a:spcBef>
                <a:spcPts val="1000"/>
              </a:spcBef>
              <a:spcAft>
                <a:spcPts val="0"/>
              </a:spcAft>
              <a:buClr>
                <a:schemeClr val="dk1"/>
              </a:buClr>
              <a:buSzPts val="1200"/>
              <a:buFont typeface="Calibri"/>
              <a:buChar char="●"/>
            </a:pPr>
            <a:r>
              <a:rPr lang="en" sz="1200">
                <a:solidFill>
                  <a:schemeClr val="dk1"/>
                </a:solidFill>
                <a:highlight>
                  <a:schemeClr val="lt1"/>
                </a:highlight>
                <a:latin typeface="Calibri"/>
                <a:ea typeface="Calibri"/>
                <a:cs typeface="Calibri"/>
                <a:sym typeface="Calibri"/>
              </a:rPr>
              <a:t>There are three ways to do this, and I’m starting here with the first two.</a:t>
            </a:r>
            <a:endParaRPr sz="1200">
              <a:solidFill>
                <a:schemeClr val="dk1"/>
              </a:solidFill>
              <a:highlight>
                <a:schemeClr val="lt1"/>
              </a:highlight>
              <a:latin typeface="Calibri"/>
              <a:ea typeface="Calibri"/>
              <a:cs typeface="Calibri"/>
              <a:sym typeface="Calibri"/>
            </a:endParaRPr>
          </a:p>
          <a:p>
            <a:pPr indent="-304800" lvl="1" marL="914400" rtl="0" algn="l">
              <a:lnSpc>
                <a:spcPct val="115000"/>
              </a:lnSpc>
              <a:spcBef>
                <a:spcPts val="1000"/>
              </a:spcBef>
              <a:spcAft>
                <a:spcPts val="0"/>
              </a:spcAft>
              <a:buClr>
                <a:schemeClr val="dk1"/>
              </a:buClr>
              <a:buSzPts val="1200"/>
              <a:buFont typeface="Calibri"/>
              <a:buChar char="○"/>
            </a:pPr>
            <a:r>
              <a:rPr lang="en" sz="1200">
                <a:solidFill>
                  <a:schemeClr val="dk1"/>
                </a:solidFill>
                <a:highlight>
                  <a:schemeClr val="lt1"/>
                </a:highlight>
                <a:latin typeface="Calibri"/>
                <a:ea typeface="Calibri"/>
                <a:cs typeface="Calibri"/>
                <a:sym typeface="Calibri"/>
              </a:rPr>
              <a:t>First, they can provide a building official with a calculation of the </a:t>
            </a:r>
            <a:r>
              <a:rPr b="1" lang="en" sz="1200">
                <a:solidFill>
                  <a:schemeClr val="dk1"/>
                </a:solidFill>
                <a:highlight>
                  <a:schemeClr val="lt1"/>
                </a:highlight>
                <a:latin typeface="Calibri"/>
                <a:ea typeface="Calibri"/>
                <a:cs typeface="Calibri"/>
                <a:sym typeface="Calibri"/>
              </a:rPr>
              <a:t>overall quantity of emissions</a:t>
            </a:r>
            <a:r>
              <a:rPr lang="en" sz="1200">
                <a:solidFill>
                  <a:schemeClr val="dk1"/>
                </a:solidFill>
                <a:highlight>
                  <a:schemeClr val="lt1"/>
                </a:highlight>
                <a:latin typeface="Calibri"/>
                <a:ea typeface="Calibri"/>
                <a:cs typeface="Calibri"/>
                <a:sym typeface="Calibri"/>
              </a:rPr>
              <a:t> that their proposed house will produce in a year. In many cases, this information is already in the documentation that a builder will provide to a building official to get their permit. [It is a standard output of a modeling software program that is managed by Natural Resources Canada.]</a:t>
            </a:r>
            <a:endParaRPr sz="1200">
              <a:solidFill>
                <a:schemeClr val="dk1"/>
              </a:solidFill>
              <a:highlight>
                <a:schemeClr val="lt1"/>
              </a:highlight>
              <a:latin typeface="Calibri"/>
              <a:ea typeface="Calibri"/>
              <a:cs typeface="Calibri"/>
              <a:sym typeface="Calibri"/>
            </a:endParaRPr>
          </a:p>
          <a:p>
            <a:pPr indent="-304800" lvl="1" marL="914400" rtl="0" algn="l">
              <a:lnSpc>
                <a:spcPct val="115000"/>
              </a:lnSpc>
              <a:spcBef>
                <a:spcPts val="1000"/>
              </a:spcBef>
              <a:spcAft>
                <a:spcPts val="0"/>
              </a:spcAft>
              <a:buClr>
                <a:schemeClr val="dk1"/>
              </a:buClr>
              <a:buSzPts val="1200"/>
              <a:buFont typeface="Calibri"/>
              <a:buChar char="○"/>
            </a:pPr>
            <a:r>
              <a:rPr lang="en" sz="1200">
                <a:solidFill>
                  <a:schemeClr val="dk1"/>
                </a:solidFill>
                <a:highlight>
                  <a:schemeClr val="lt1"/>
                </a:highlight>
                <a:latin typeface="Calibri"/>
                <a:ea typeface="Calibri"/>
                <a:cs typeface="Calibri"/>
                <a:sym typeface="Calibri"/>
              </a:rPr>
              <a:t>Second, they can report on the anticipated </a:t>
            </a:r>
            <a:r>
              <a:rPr b="1" lang="en" sz="1200">
                <a:solidFill>
                  <a:schemeClr val="dk1"/>
                </a:solidFill>
                <a:highlight>
                  <a:schemeClr val="lt1"/>
                </a:highlight>
                <a:latin typeface="Calibri"/>
                <a:ea typeface="Calibri"/>
                <a:cs typeface="Calibri"/>
                <a:sym typeface="Calibri"/>
              </a:rPr>
              <a:t>greenhouse gas intensity</a:t>
            </a:r>
            <a:r>
              <a:rPr lang="en" sz="1200">
                <a:solidFill>
                  <a:schemeClr val="dk1"/>
                </a:solidFill>
                <a:highlight>
                  <a:schemeClr val="lt1"/>
                </a:highlight>
                <a:latin typeface="Calibri"/>
                <a:ea typeface="Calibri"/>
                <a:cs typeface="Calibri"/>
                <a:sym typeface="Calibri"/>
              </a:rPr>
              <a:t> of their proposed project. This is a measurement of the total emissions produced over a year divided by the home’s floor area. </a:t>
            </a:r>
            <a:endParaRPr sz="1200">
              <a:solidFill>
                <a:schemeClr val="dk1"/>
              </a:solidFill>
              <a:highlight>
                <a:schemeClr val="lt1"/>
              </a:highlight>
              <a:latin typeface="Calibri"/>
              <a:ea typeface="Calibri"/>
              <a:cs typeface="Calibri"/>
              <a:sym typeface="Calibri"/>
            </a:endParaRPr>
          </a:p>
          <a:p>
            <a:pPr indent="-304800" lvl="0" marL="457200" rtl="0" algn="l">
              <a:lnSpc>
                <a:spcPct val="115000"/>
              </a:lnSpc>
              <a:spcBef>
                <a:spcPts val="1000"/>
              </a:spcBef>
              <a:spcAft>
                <a:spcPts val="0"/>
              </a:spcAft>
              <a:buClr>
                <a:schemeClr val="dk1"/>
              </a:buClr>
              <a:buSzPts val="1200"/>
              <a:buFont typeface="Calibri"/>
              <a:buChar char="●"/>
            </a:pPr>
            <a:r>
              <a:rPr lang="en" sz="1200">
                <a:solidFill>
                  <a:schemeClr val="dk1"/>
                </a:solidFill>
                <a:highlight>
                  <a:schemeClr val="lt1"/>
                </a:highlight>
                <a:latin typeface="Calibri"/>
                <a:ea typeface="Calibri"/>
                <a:cs typeface="Calibri"/>
                <a:sym typeface="Calibri"/>
              </a:rPr>
              <a:t>Both of these options require using software to calculate how much carbon pollution the home will produce once built and operating, and disclosing that to the building official in advance to confirm compliance.</a:t>
            </a:r>
            <a:endParaRPr sz="1200">
              <a:solidFill>
                <a:schemeClr val="dk1"/>
              </a:solidFill>
              <a:highlight>
                <a:schemeClr val="lt1"/>
              </a:highlight>
              <a:latin typeface="Calibri"/>
              <a:ea typeface="Calibri"/>
              <a:cs typeface="Calibri"/>
              <a:sym typeface="Calibri"/>
            </a:endParaRPr>
          </a:p>
          <a:p>
            <a:pPr indent="-304800" lvl="0" marL="457200" rtl="0" algn="l">
              <a:lnSpc>
                <a:spcPct val="115000"/>
              </a:lnSpc>
              <a:spcBef>
                <a:spcPts val="1000"/>
              </a:spcBef>
              <a:spcAft>
                <a:spcPts val="0"/>
              </a:spcAft>
              <a:buClr>
                <a:schemeClr val="dk1"/>
              </a:buClr>
              <a:buSzPts val="1200"/>
              <a:buFont typeface="Calibri"/>
              <a:buChar char="●"/>
            </a:pPr>
            <a:r>
              <a:rPr lang="en" sz="1200">
                <a:solidFill>
                  <a:schemeClr val="dk1"/>
                </a:solidFill>
                <a:highlight>
                  <a:schemeClr val="lt1"/>
                </a:highlight>
                <a:latin typeface="Calibri"/>
                <a:ea typeface="Calibri"/>
                <a:cs typeface="Calibri"/>
                <a:sym typeface="Calibri"/>
              </a:rPr>
              <a:t>You may be wondering why the “Zero Carbon” level shown here has a value larger than zero. This reflects the fact that, while our electricity grid is very low emissions, it is not yet zero.</a:t>
            </a:r>
            <a:endParaRPr sz="1200">
              <a:solidFill>
                <a:schemeClr val="dk1"/>
              </a:solidFill>
              <a:highlight>
                <a:schemeClr val="lt1"/>
              </a:highlight>
              <a:latin typeface="Calibri"/>
              <a:ea typeface="Calibri"/>
              <a:cs typeface="Calibri"/>
              <a:sym typeface="Calibri"/>
            </a:endParaRPr>
          </a:p>
          <a:p>
            <a:pPr indent="-304800" lvl="0" marL="457200" rtl="0" algn="l">
              <a:lnSpc>
                <a:spcPct val="115000"/>
              </a:lnSpc>
              <a:spcBef>
                <a:spcPts val="1000"/>
              </a:spcBef>
              <a:spcAft>
                <a:spcPts val="0"/>
              </a:spcAft>
              <a:buClr>
                <a:schemeClr val="dk1"/>
              </a:buClr>
              <a:buSzPts val="1200"/>
              <a:buFont typeface="Calibri"/>
              <a:buChar char="●"/>
            </a:pPr>
            <a:r>
              <a:rPr lang="en" sz="1200">
                <a:solidFill>
                  <a:schemeClr val="dk1"/>
                </a:solidFill>
                <a:highlight>
                  <a:schemeClr val="lt1"/>
                </a:highlight>
                <a:latin typeface="Calibri"/>
                <a:ea typeface="Calibri"/>
                <a:cs typeface="Calibri"/>
                <a:sym typeface="Calibri"/>
              </a:rPr>
              <a:t>The province has proposed a 100% Clean Electricity Delivery Standard for the BC Hydro grid, and once that’s in place, zero will really mean zero.</a:t>
            </a:r>
            <a:endParaRPr sz="1200">
              <a:solidFill>
                <a:schemeClr val="dk1"/>
              </a:solidFill>
              <a:highlight>
                <a:schemeClr val="lt1"/>
              </a:highlight>
              <a:latin typeface="Calibri"/>
              <a:ea typeface="Calibri"/>
              <a:cs typeface="Calibri"/>
              <a:sym typeface="Calibri"/>
            </a:endParaRPr>
          </a:p>
          <a:p>
            <a:pPr indent="-304800" lvl="0" marL="457200" rtl="0" algn="l">
              <a:lnSpc>
                <a:spcPct val="115000"/>
              </a:lnSpc>
              <a:spcBef>
                <a:spcPts val="1000"/>
              </a:spcBef>
              <a:spcAft>
                <a:spcPts val="0"/>
              </a:spcAft>
              <a:buClr>
                <a:schemeClr val="dk1"/>
              </a:buClr>
              <a:buSzPts val="1200"/>
              <a:buFont typeface="Calibri"/>
              <a:buChar char="●"/>
            </a:pPr>
            <a:r>
              <a:rPr lang="en" sz="1200">
                <a:solidFill>
                  <a:schemeClr val="dk1"/>
                </a:solidFill>
                <a:highlight>
                  <a:schemeClr val="lt1"/>
                </a:highlight>
                <a:latin typeface="Calibri"/>
                <a:ea typeface="Calibri"/>
                <a:cs typeface="Calibri"/>
                <a:sym typeface="Calibri"/>
              </a:rPr>
              <a:t>Homebuilders also have a third compliance option, known as the prescriptive pathway. I am going to show what that looks like on the next slide.</a:t>
            </a:r>
            <a:endParaRPr sz="1200">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6" name="Google Shape;206;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The prescriptive compliance approach means that, instead of asking a homebuilder to run a software simulation to calculate their proposed home’s carbon emissions, the builder can disclose the equipment they intend to install in their proposed project. </a:t>
            </a:r>
            <a:endParaRPr sz="1200">
              <a:solidFill>
                <a:schemeClr val="dk1"/>
              </a:solidFill>
              <a:latin typeface="Calibri"/>
              <a:ea typeface="Calibri"/>
              <a:cs typeface="Calibri"/>
              <a:sym typeface="Calibri"/>
            </a:endParaRPr>
          </a:p>
          <a:p>
            <a:pPr indent="-304800" lvl="0" marL="457200" rtl="0" algn="l">
              <a:lnSpc>
                <a:spcPct val="115000"/>
              </a:lnSpc>
              <a:spcBef>
                <a:spcPts val="100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Here, we identify the three types of equipment that are assessed under the prescriptive pathway for homes.</a:t>
            </a:r>
            <a:endParaRPr sz="1200">
              <a:solidFill>
                <a:schemeClr val="dk1"/>
              </a:solidFill>
              <a:latin typeface="Calibri"/>
              <a:ea typeface="Calibri"/>
              <a:cs typeface="Calibri"/>
              <a:sym typeface="Calibri"/>
            </a:endParaRPr>
          </a:p>
          <a:p>
            <a:pPr indent="-304800" lvl="0" marL="457200" rtl="0" algn="l">
              <a:lnSpc>
                <a:spcPct val="115000"/>
              </a:lnSpc>
              <a:spcBef>
                <a:spcPts val="100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Fireplaces and other secondary heating sources are not included in the regulation. A wood fireplace or wood stove, or decorative natural gas fireplace, are excluded. </a:t>
            </a:r>
            <a:endParaRPr sz="1200">
              <a:solidFill>
                <a:schemeClr val="dk1"/>
              </a:solidFill>
              <a:latin typeface="Calibri"/>
              <a:ea typeface="Calibri"/>
              <a:cs typeface="Calibri"/>
              <a:sym typeface="Calibri"/>
            </a:endParaRPr>
          </a:p>
          <a:p>
            <a:pPr indent="-304800" lvl="0" marL="457200" rtl="0" algn="l">
              <a:lnSpc>
                <a:spcPct val="115000"/>
              </a:lnSpc>
              <a:spcBef>
                <a:spcPts val="1000"/>
              </a:spcBef>
              <a:spcAft>
                <a:spcPts val="1000"/>
              </a:spcAft>
              <a:buClr>
                <a:schemeClr val="dk1"/>
              </a:buClr>
              <a:buSzPts val="1200"/>
              <a:buFont typeface="Calibri"/>
              <a:buChar char="●"/>
            </a:pPr>
            <a:r>
              <a:rPr lang="en" sz="1200">
                <a:solidFill>
                  <a:schemeClr val="dk1"/>
                </a:solidFill>
                <a:latin typeface="Calibri"/>
                <a:ea typeface="Calibri"/>
                <a:cs typeface="Calibri"/>
                <a:sym typeface="Calibri"/>
              </a:rPr>
              <a:t>We’re colour coding them here, the blue versions shown here represent zero-emissions equipment, orange versions represent fossil-fuel burning equipment. </a:t>
            </a:r>
            <a:endParaRPr sz="12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0" name="Google Shape;230;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The prescriptive compliance approach means that, instead of asking a homebuilder to run a software simulation to calculate their proposed home’s carbon emissions, the builder can disclose the equipment they intend to install in their proposed project.</a:t>
            </a:r>
            <a:endParaRPr sz="1200">
              <a:solidFill>
                <a:schemeClr val="dk1"/>
              </a:solidFill>
              <a:latin typeface="Calibri"/>
              <a:ea typeface="Calibri"/>
              <a:cs typeface="Calibri"/>
              <a:sym typeface="Calibri"/>
            </a:endParaRPr>
          </a:p>
          <a:p>
            <a:pPr indent="-304800" lvl="0" marL="457200" rtl="0" algn="l">
              <a:lnSpc>
                <a:spcPct val="115000"/>
              </a:lnSpc>
              <a:spcBef>
                <a:spcPts val="100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In a community that requires new homes to meet:</a:t>
            </a:r>
            <a:endParaRPr sz="1200">
              <a:solidFill>
                <a:schemeClr val="dk1"/>
              </a:solidFill>
              <a:latin typeface="Calibri"/>
              <a:ea typeface="Calibri"/>
              <a:cs typeface="Calibri"/>
              <a:sym typeface="Calibri"/>
            </a:endParaRPr>
          </a:p>
          <a:p>
            <a:pPr indent="-304800" lvl="1" marL="914400" rtl="0" algn="l">
              <a:lnSpc>
                <a:spcPct val="115000"/>
              </a:lnSpc>
              <a:spcBef>
                <a:spcPts val="1000"/>
              </a:spcBef>
              <a:spcAft>
                <a:spcPts val="0"/>
              </a:spcAft>
              <a:buClr>
                <a:schemeClr val="dk1"/>
              </a:buClr>
              <a:buSzPts val="1200"/>
              <a:buFont typeface="Calibri"/>
              <a:buChar char="○"/>
            </a:pPr>
            <a:r>
              <a:rPr lang="en" sz="1200">
                <a:solidFill>
                  <a:schemeClr val="dk1"/>
                </a:solidFill>
                <a:highlight>
                  <a:schemeClr val="lt1"/>
                </a:highlight>
                <a:latin typeface="Calibri"/>
                <a:ea typeface="Calibri"/>
                <a:cs typeface="Calibri"/>
                <a:sym typeface="Calibri"/>
              </a:rPr>
              <a:t>[</a:t>
            </a:r>
            <a:r>
              <a:rPr b="1" lang="en" sz="1200">
                <a:solidFill>
                  <a:schemeClr val="dk1"/>
                </a:solidFill>
                <a:highlight>
                  <a:srgbClr val="FFFF00"/>
                </a:highlight>
                <a:latin typeface="Calibri"/>
                <a:ea typeface="Calibri"/>
                <a:cs typeface="Calibri"/>
                <a:sym typeface="Calibri"/>
              </a:rPr>
              <a:t>CLICK TO ADVANCE EACH LEVEL</a:t>
            </a:r>
            <a:r>
              <a:rPr lang="en" sz="1200">
                <a:solidFill>
                  <a:schemeClr val="dk1"/>
                </a:solidFill>
                <a:highlight>
                  <a:schemeClr val="lt1"/>
                </a:highlight>
                <a:latin typeface="Calibri"/>
                <a:ea typeface="Calibri"/>
                <a:cs typeface="Calibri"/>
                <a:sym typeface="Calibri"/>
              </a:rPr>
              <a:t>]</a:t>
            </a:r>
            <a:endParaRPr sz="1200">
              <a:solidFill>
                <a:schemeClr val="dk1"/>
              </a:solidFill>
              <a:latin typeface="Calibri"/>
              <a:ea typeface="Calibri"/>
              <a:cs typeface="Calibri"/>
              <a:sym typeface="Calibri"/>
            </a:endParaRPr>
          </a:p>
          <a:p>
            <a:pPr indent="-304800" lvl="1" marL="914400" rtl="0" algn="l">
              <a:lnSpc>
                <a:spcPct val="115000"/>
              </a:lnSpc>
              <a:spcBef>
                <a:spcPts val="1000"/>
              </a:spcBef>
              <a:spcAft>
                <a:spcPts val="0"/>
              </a:spcAft>
              <a:buClr>
                <a:schemeClr val="dk1"/>
              </a:buClr>
              <a:buSzPts val="1200"/>
              <a:buFont typeface="Calibri"/>
              <a:buChar char="○"/>
            </a:pPr>
            <a:r>
              <a:rPr b="1" lang="en" sz="1200">
                <a:solidFill>
                  <a:schemeClr val="dk1"/>
                </a:solidFill>
                <a:latin typeface="Calibri"/>
                <a:ea typeface="Calibri"/>
                <a:cs typeface="Calibri"/>
                <a:sym typeface="Calibri"/>
              </a:rPr>
              <a:t>…Moderate Carbon Performance</a:t>
            </a:r>
            <a:r>
              <a:rPr lang="en" sz="1200">
                <a:solidFill>
                  <a:schemeClr val="dk1"/>
                </a:solidFill>
                <a:latin typeface="Calibri"/>
                <a:ea typeface="Calibri"/>
                <a:cs typeface="Calibri"/>
                <a:sym typeface="Calibri"/>
              </a:rPr>
              <a:t>, builders can install fossil-fuel cooking and water heating equipment. But the home’s domestic heating system must be zero carbon. </a:t>
            </a:r>
            <a:endParaRPr sz="1200">
              <a:solidFill>
                <a:schemeClr val="dk1"/>
              </a:solidFill>
              <a:latin typeface="Calibri"/>
              <a:ea typeface="Calibri"/>
              <a:cs typeface="Calibri"/>
              <a:sym typeface="Calibri"/>
            </a:endParaRPr>
          </a:p>
          <a:p>
            <a:pPr indent="-304800" lvl="1" marL="914400" rtl="0" algn="l">
              <a:lnSpc>
                <a:spcPct val="115000"/>
              </a:lnSpc>
              <a:spcBef>
                <a:spcPts val="100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a:t>
            </a:r>
            <a:r>
              <a:rPr b="1" lang="en" sz="1200">
                <a:solidFill>
                  <a:schemeClr val="dk1"/>
                </a:solidFill>
                <a:latin typeface="Calibri"/>
                <a:ea typeface="Calibri"/>
                <a:cs typeface="Calibri"/>
                <a:sym typeface="Calibri"/>
              </a:rPr>
              <a:t>Strong Carbon Performance</a:t>
            </a:r>
            <a:r>
              <a:rPr lang="en" sz="1200">
                <a:solidFill>
                  <a:schemeClr val="dk1"/>
                </a:solidFill>
                <a:latin typeface="Calibri"/>
                <a:ea typeface="Calibri"/>
                <a:cs typeface="Calibri"/>
                <a:sym typeface="Calibri"/>
              </a:rPr>
              <a:t>, the builder must install zero-carbon space and water heating systems. Fossil fuel based cooking equipment is still allowed at this level.</a:t>
            </a:r>
            <a:endParaRPr sz="1200">
              <a:solidFill>
                <a:schemeClr val="dk1"/>
              </a:solidFill>
              <a:latin typeface="Calibri"/>
              <a:ea typeface="Calibri"/>
              <a:cs typeface="Calibri"/>
              <a:sym typeface="Calibri"/>
            </a:endParaRPr>
          </a:p>
          <a:p>
            <a:pPr indent="-304800" lvl="1" marL="914400" rtl="0" algn="l">
              <a:lnSpc>
                <a:spcPct val="115000"/>
              </a:lnSpc>
              <a:spcBef>
                <a:spcPts val="100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a:t>
            </a:r>
            <a:r>
              <a:rPr b="1" lang="en" sz="1200">
                <a:solidFill>
                  <a:schemeClr val="dk1"/>
                </a:solidFill>
                <a:latin typeface="Calibri"/>
                <a:ea typeface="Calibri"/>
                <a:cs typeface="Calibri"/>
                <a:sym typeface="Calibri"/>
              </a:rPr>
              <a:t>Zero Carbon Performance</a:t>
            </a:r>
            <a:r>
              <a:rPr lang="en" sz="1200">
                <a:solidFill>
                  <a:schemeClr val="dk1"/>
                </a:solidFill>
                <a:latin typeface="Calibri"/>
                <a:ea typeface="Calibri"/>
                <a:cs typeface="Calibri"/>
                <a:sym typeface="Calibri"/>
              </a:rPr>
              <a:t>, the builder must ensure that </a:t>
            </a:r>
            <a:r>
              <a:rPr lang="en" sz="1200" u="sng">
                <a:solidFill>
                  <a:schemeClr val="dk1"/>
                </a:solidFill>
                <a:latin typeface="Calibri"/>
                <a:ea typeface="Calibri"/>
                <a:cs typeface="Calibri"/>
                <a:sym typeface="Calibri"/>
              </a:rPr>
              <a:t>all</a:t>
            </a:r>
            <a:r>
              <a:rPr lang="en" sz="1200">
                <a:solidFill>
                  <a:schemeClr val="dk1"/>
                </a:solidFill>
                <a:latin typeface="Calibri"/>
                <a:ea typeface="Calibri"/>
                <a:cs typeface="Calibri"/>
                <a:sym typeface="Calibri"/>
              </a:rPr>
              <a:t> the home’s equipment — space and water heating, and cooking equipment — is zero emissions.</a:t>
            </a:r>
            <a:endParaRPr sz="1200">
              <a:solidFill>
                <a:schemeClr val="dk1"/>
              </a:solidFill>
              <a:latin typeface="Calibri"/>
              <a:ea typeface="Calibri"/>
              <a:cs typeface="Calibri"/>
              <a:sym typeface="Calibri"/>
            </a:endParaRPr>
          </a:p>
          <a:p>
            <a:pPr indent="-304800" lvl="0" marL="457200" rtl="0" algn="l">
              <a:lnSpc>
                <a:spcPct val="115000"/>
              </a:lnSpc>
              <a:spcBef>
                <a:spcPts val="1000"/>
              </a:spcBef>
              <a:spcAft>
                <a:spcPts val="1000"/>
              </a:spcAft>
              <a:buClr>
                <a:schemeClr val="dk1"/>
              </a:buClr>
              <a:buSzPts val="1200"/>
              <a:buFont typeface="Calibri"/>
              <a:buChar char="●"/>
            </a:pPr>
            <a:r>
              <a:rPr lang="en" sz="1200">
                <a:solidFill>
                  <a:schemeClr val="dk1"/>
                </a:solidFill>
                <a:latin typeface="Calibri"/>
                <a:ea typeface="Calibri"/>
                <a:cs typeface="Calibri"/>
                <a:sym typeface="Calibri"/>
              </a:rPr>
              <a:t>There are pros and cons for each of these three compliance approaches — carbon quantity, carbon intensity, and the prescriptive path. </a:t>
            </a:r>
            <a:endParaRPr sz="1200">
              <a:solidFill>
                <a:schemeClr val="dk1"/>
              </a:solidFill>
              <a:highlight>
                <a:schemeClr val="accent4"/>
              </a:highlight>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8" name="Google Shape;258;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1"/>
              </a:buClr>
              <a:buSzPts val="1200"/>
              <a:buFont typeface="Calibri"/>
              <a:buChar char="●"/>
            </a:pPr>
            <a:r>
              <a:rPr lang="en" sz="1200">
                <a:solidFill>
                  <a:schemeClr val="dk1"/>
                </a:solidFill>
                <a:highlight>
                  <a:schemeClr val="lt1"/>
                </a:highlight>
                <a:latin typeface="Calibri"/>
                <a:ea typeface="Calibri"/>
                <a:cs typeface="Calibri"/>
                <a:sym typeface="Calibri"/>
              </a:rPr>
              <a:t>This is a four-bedroom family home built in 2018 in Invermere that would meet the requirements of Zero Carbon Performance.</a:t>
            </a:r>
            <a:endParaRPr sz="1200">
              <a:solidFill>
                <a:schemeClr val="dk1"/>
              </a:solidFill>
              <a:highlight>
                <a:schemeClr val="lt1"/>
              </a:highlight>
              <a:latin typeface="Calibri"/>
              <a:ea typeface="Calibri"/>
              <a:cs typeface="Calibri"/>
              <a:sym typeface="Calibri"/>
            </a:endParaRPr>
          </a:p>
          <a:p>
            <a:pPr indent="-304800" lvl="0" marL="457200" rtl="0" algn="l">
              <a:lnSpc>
                <a:spcPct val="115000"/>
              </a:lnSpc>
              <a:spcBef>
                <a:spcPts val="1000"/>
              </a:spcBef>
              <a:spcAft>
                <a:spcPts val="0"/>
              </a:spcAft>
              <a:buClr>
                <a:schemeClr val="dk1"/>
              </a:buClr>
              <a:buSzPts val="1200"/>
              <a:buFont typeface="Calibri"/>
              <a:buChar char="●"/>
            </a:pPr>
            <a:r>
              <a:rPr lang="en" sz="1200">
                <a:solidFill>
                  <a:schemeClr val="dk1"/>
                </a:solidFill>
                <a:highlight>
                  <a:schemeClr val="lt1"/>
                </a:highlight>
                <a:latin typeface="Calibri"/>
                <a:ea typeface="Calibri"/>
                <a:cs typeface="Calibri"/>
                <a:sym typeface="Calibri"/>
              </a:rPr>
              <a:t>There are no fossil fuel appliances or equipment in this home, and as a result it produces 248 kilograms of CO2e per year—well under the threshold to comply with Zero Carbon Performance.</a:t>
            </a:r>
            <a:endParaRPr sz="1200">
              <a:solidFill>
                <a:schemeClr val="dk1"/>
              </a:solidFill>
              <a:highlight>
                <a:schemeClr val="lt1"/>
              </a:highlight>
              <a:latin typeface="Calibri"/>
              <a:ea typeface="Calibri"/>
              <a:cs typeface="Calibri"/>
              <a:sym typeface="Calibri"/>
            </a:endParaRPr>
          </a:p>
          <a:p>
            <a:pPr indent="-304800" lvl="0" marL="457200" rtl="0" algn="l">
              <a:lnSpc>
                <a:spcPct val="115000"/>
              </a:lnSpc>
              <a:spcBef>
                <a:spcPts val="1000"/>
              </a:spcBef>
              <a:spcAft>
                <a:spcPts val="1000"/>
              </a:spcAft>
              <a:buClr>
                <a:schemeClr val="dk1"/>
              </a:buClr>
              <a:buSzPts val="1200"/>
              <a:buFont typeface="Calibri"/>
              <a:buChar char="●"/>
            </a:pPr>
            <a:r>
              <a:rPr lang="en" sz="1200">
                <a:solidFill>
                  <a:schemeClr val="dk1"/>
                </a:solidFill>
                <a:highlight>
                  <a:schemeClr val="lt1"/>
                </a:highlight>
                <a:latin typeface="Calibri"/>
                <a:ea typeface="Calibri"/>
                <a:cs typeface="Calibri"/>
                <a:sym typeface="Calibri"/>
              </a:rPr>
              <a:t>This home also complies with Step 4 of Part 9 of the BC Energy Step Code. The builder voluntarily built to reach an above-code performance level.</a:t>
            </a:r>
            <a:endParaRPr b="1" sz="1200">
              <a:solidFill>
                <a:schemeClr val="dk1"/>
              </a:solidFill>
              <a:highlight>
                <a:srgbClr val="FFFF00"/>
              </a:highlight>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0" name="Google Shape;270;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1000"/>
              </a:spcBef>
              <a:spcAft>
                <a:spcPts val="0"/>
              </a:spcAft>
              <a:buClr>
                <a:schemeClr val="dk1"/>
              </a:buClr>
              <a:buSzPts val="1200"/>
              <a:buFont typeface="Calibri"/>
              <a:buChar char="●"/>
            </a:pPr>
            <a:r>
              <a:rPr lang="en" sz="1200">
                <a:solidFill>
                  <a:schemeClr val="dk1"/>
                </a:solidFill>
                <a:highlight>
                  <a:schemeClr val="lt1"/>
                </a:highlight>
                <a:latin typeface="Calibri"/>
                <a:ea typeface="Calibri"/>
                <a:cs typeface="Calibri"/>
                <a:sym typeface="Calibri"/>
              </a:rPr>
              <a:t>I will now walk through the compliance options for Part 3 buildings, which are larger and more complex buildings, such as offices, retail and grocery stories, and taller apartment and condo buildings.</a:t>
            </a:r>
            <a:endParaRPr sz="1200">
              <a:solidFill>
                <a:schemeClr val="dk1"/>
              </a:solidFill>
              <a:highlight>
                <a:schemeClr val="lt1"/>
              </a:highlight>
              <a:latin typeface="Calibri"/>
              <a:ea typeface="Calibri"/>
              <a:cs typeface="Calibri"/>
              <a:sym typeface="Calibri"/>
            </a:endParaRPr>
          </a:p>
          <a:p>
            <a:pPr indent="-304800" lvl="0" marL="457200" rtl="0" algn="l">
              <a:lnSpc>
                <a:spcPct val="115000"/>
              </a:lnSpc>
              <a:spcBef>
                <a:spcPts val="1000"/>
              </a:spcBef>
              <a:spcAft>
                <a:spcPts val="0"/>
              </a:spcAft>
              <a:buClr>
                <a:schemeClr val="dk1"/>
              </a:buClr>
              <a:buSzPts val="1200"/>
              <a:buFont typeface="Calibri"/>
              <a:buChar char="●"/>
            </a:pPr>
            <a:r>
              <a:rPr lang="en" sz="1200">
                <a:solidFill>
                  <a:schemeClr val="dk1"/>
                </a:solidFill>
                <a:highlight>
                  <a:schemeClr val="lt1"/>
                </a:highlight>
                <a:latin typeface="Calibri"/>
                <a:ea typeface="Calibri"/>
                <a:cs typeface="Calibri"/>
                <a:sym typeface="Calibri"/>
              </a:rPr>
              <a:t>And again, we will show a handful of sample projects around the province and what carbon performance level of they would likely meet based on their characteristics and installed equipment.</a:t>
            </a:r>
            <a:endParaRPr>
              <a:solidFill>
                <a:schemeClr val="dk1"/>
              </a:solidFill>
            </a:endParaRPr>
          </a:p>
          <a:p>
            <a:pPr indent="0" lvl="0" marL="0" rtl="0" algn="l">
              <a:lnSpc>
                <a:spcPct val="100000"/>
              </a:lnSpc>
              <a:spcBef>
                <a:spcPts val="100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6" name="Google Shape;276;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SzPts val="1200"/>
              <a:buFont typeface="Calibri"/>
              <a:buChar char="●"/>
            </a:pPr>
            <a:r>
              <a:rPr lang="en" sz="1200">
                <a:latin typeface="Calibri"/>
                <a:ea typeface="Calibri"/>
                <a:cs typeface="Calibri"/>
                <a:sym typeface="Calibri"/>
              </a:rPr>
              <a:t>There are many types of buildings that fall under Part 3 of the British Columbia Building Code, here are just two examples, and the Zero Carbon Step Code values associated with each.</a:t>
            </a:r>
            <a:endParaRPr sz="1200">
              <a:latin typeface="Calibri"/>
              <a:ea typeface="Calibri"/>
              <a:cs typeface="Calibri"/>
              <a:sym typeface="Calibri"/>
            </a:endParaRPr>
          </a:p>
          <a:p>
            <a:pPr indent="-304800" lvl="0" marL="457200" rtl="0" algn="l">
              <a:lnSpc>
                <a:spcPct val="115000"/>
              </a:lnSpc>
              <a:spcBef>
                <a:spcPts val="1000"/>
              </a:spcBef>
              <a:spcAft>
                <a:spcPts val="1000"/>
              </a:spcAft>
              <a:buSzPts val="1200"/>
              <a:buFont typeface="Calibri"/>
              <a:buChar char="●"/>
            </a:pPr>
            <a:r>
              <a:rPr lang="en" sz="1200">
                <a:latin typeface="Calibri"/>
                <a:ea typeface="Calibri"/>
                <a:cs typeface="Calibri"/>
                <a:sym typeface="Calibri"/>
              </a:rPr>
              <a:t>Note that for Part 3 buildings such as these, only the greenhouse gas intensity intensity (GHGi) metric may be used.</a:t>
            </a:r>
            <a:endParaRPr sz="1200">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0" name="Google Shape;300;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1"/>
              </a:buClr>
              <a:buSzPts val="1200"/>
              <a:buFont typeface="Calibri"/>
              <a:buChar char="●"/>
            </a:pPr>
            <a:r>
              <a:rPr lang="en" sz="1200">
                <a:solidFill>
                  <a:schemeClr val="dk1"/>
                </a:solidFill>
                <a:highlight>
                  <a:schemeClr val="lt1"/>
                </a:highlight>
                <a:latin typeface="Calibri"/>
                <a:ea typeface="Calibri"/>
                <a:cs typeface="Calibri"/>
                <a:sym typeface="Calibri"/>
              </a:rPr>
              <a:t>This is a 48-unit supportive housing project in Prince George built by BC Housing and now owned and operated by Connective. It opened in 2022.</a:t>
            </a:r>
            <a:endParaRPr sz="1200">
              <a:solidFill>
                <a:schemeClr val="dk1"/>
              </a:solidFill>
              <a:highlight>
                <a:schemeClr val="lt1"/>
              </a:highlight>
              <a:latin typeface="Calibri"/>
              <a:ea typeface="Calibri"/>
              <a:cs typeface="Calibri"/>
              <a:sym typeface="Calibri"/>
            </a:endParaRPr>
          </a:p>
          <a:p>
            <a:pPr indent="-304800" lvl="0" marL="457200" rtl="0" algn="l">
              <a:lnSpc>
                <a:spcPct val="115000"/>
              </a:lnSpc>
              <a:spcBef>
                <a:spcPts val="1000"/>
              </a:spcBef>
              <a:spcAft>
                <a:spcPts val="0"/>
              </a:spcAft>
              <a:buClr>
                <a:schemeClr val="dk1"/>
              </a:buClr>
              <a:buSzPts val="1200"/>
              <a:buFont typeface="Calibri"/>
              <a:buChar char="●"/>
            </a:pPr>
            <a:r>
              <a:rPr lang="en" sz="1200">
                <a:solidFill>
                  <a:schemeClr val="dk1"/>
                </a:solidFill>
                <a:highlight>
                  <a:schemeClr val="lt1"/>
                </a:highlight>
                <a:latin typeface="Calibri"/>
                <a:ea typeface="Calibri"/>
                <a:cs typeface="Calibri"/>
                <a:sym typeface="Calibri"/>
              </a:rPr>
              <a:t>The building heats its hot water for residents with a high-efficiency natural gas boiler with 96 percent efficiency.</a:t>
            </a:r>
            <a:endParaRPr sz="1200">
              <a:solidFill>
                <a:schemeClr val="dk1"/>
              </a:solidFill>
              <a:highlight>
                <a:schemeClr val="lt1"/>
              </a:highlight>
              <a:latin typeface="Calibri"/>
              <a:ea typeface="Calibri"/>
              <a:cs typeface="Calibri"/>
              <a:sym typeface="Calibri"/>
            </a:endParaRPr>
          </a:p>
          <a:p>
            <a:pPr indent="-304800" lvl="0" marL="457200" rtl="0" algn="l">
              <a:lnSpc>
                <a:spcPct val="115000"/>
              </a:lnSpc>
              <a:spcBef>
                <a:spcPts val="1000"/>
              </a:spcBef>
              <a:spcAft>
                <a:spcPts val="0"/>
              </a:spcAft>
              <a:buClr>
                <a:schemeClr val="dk1"/>
              </a:buClr>
              <a:buSzPts val="1200"/>
              <a:buFont typeface="Calibri"/>
              <a:buChar char="●"/>
            </a:pPr>
            <a:r>
              <a:rPr lang="en" sz="1200">
                <a:solidFill>
                  <a:schemeClr val="dk1"/>
                </a:solidFill>
                <a:highlight>
                  <a:schemeClr val="lt1"/>
                </a:highlight>
                <a:latin typeface="Calibri"/>
                <a:ea typeface="Calibri"/>
                <a:cs typeface="Calibri"/>
                <a:sym typeface="Calibri"/>
              </a:rPr>
              <a:t>Individual units are heated and cooled with electric air-source heat pumps. The in-suite kitchenettes have electric induction cooktops.</a:t>
            </a:r>
            <a:endParaRPr sz="1200">
              <a:solidFill>
                <a:schemeClr val="dk1"/>
              </a:solidFill>
              <a:highlight>
                <a:schemeClr val="lt1"/>
              </a:highlight>
              <a:latin typeface="Calibri"/>
              <a:ea typeface="Calibri"/>
              <a:cs typeface="Calibri"/>
              <a:sym typeface="Calibri"/>
            </a:endParaRPr>
          </a:p>
          <a:p>
            <a:pPr indent="-304800" lvl="0" marL="457200" rtl="0" algn="l">
              <a:lnSpc>
                <a:spcPct val="115000"/>
              </a:lnSpc>
              <a:spcBef>
                <a:spcPts val="1000"/>
              </a:spcBef>
              <a:spcAft>
                <a:spcPts val="1000"/>
              </a:spcAft>
              <a:buClr>
                <a:schemeClr val="dk1"/>
              </a:buClr>
              <a:buSzPts val="1200"/>
              <a:buFont typeface="Calibri"/>
              <a:buChar char="●"/>
            </a:pPr>
            <a:r>
              <a:rPr lang="en" sz="1200">
                <a:solidFill>
                  <a:schemeClr val="dk1"/>
                </a:solidFill>
                <a:highlight>
                  <a:schemeClr val="lt1"/>
                </a:highlight>
                <a:latin typeface="Calibri"/>
                <a:ea typeface="Calibri"/>
                <a:cs typeface="Calibri"/>
                <a:sym typeface="Calibri"/>
              </a:rPr>
              <a:t>With a GHGi of 3.9, this building would likely meet the requirements of Moderate Carbon Performance under the Zero Carbon Step Code. It </a:t>
            </a:r>
            <a:r>
              <a:rPr lang="en" sz="1200" u="sng">
                <a:solidFill>
                  <a:schemeClr val="dk1"/>
                </a:solidFill>
                <a:highlight>
                  <a:schemeClr val="lt1"/>
                </a:highlight>
                <a:latin typeface="Calibri"/>
                <a:ea typeface="Calibri"/>
                <a:cs typeface="Calibri"/>
                <a:sym typeface="Calibri"/>
              </a:rPr>
              <a:t>almost</a:t>
            </a:r>
            <a:r>
              <a:rPr lang="en" sz="1200">
                <a:solidFill>
                  <a:schemeClr val="dk1"/>
                </a:solidFill>
                <a:highlight>
                  <a:schemeClr val="lt1"/>
                </a:highlight>
                <a:latin typeface="Calibri"/>
                <a:ea typeface="Calibri"/>
                <a:cs typeface="Calibri"/>
                <a:sym typeface="Calibri"/>
              </a:rPr>
              <a:t> meets the requirements of Strong Performance.</a:t>
            </a:r>
            <a:endParaRPr sz="800">
              <a:solidFill>
                <a:schemeClr val="dk1"/>
              </a:solidFill>
              <a:highlight>
                <a:schemeClr val="lt1"/>
              </a:highlight>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 name="Google Shape;60;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100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In this presentation, I will walk you through:</a:t>
            </a:r>
            <a:endParaRPr sz="1200">
              <a:solidFill>
                <a:schemeClr val="dk1"/>
              </a:solidFill>
              <a:latin typeface="Calibri"/>
              <a:ea typeface="Calibri"/>
              <a:cs typeface="Calibri"/>
              <a:sym typeface="Calibri"/>
            </a:endParaRPr>
          </a:p>
          <a:p>
            <a:pPr indent="-304800" lvl="1" marL="914400" rtl="0" algn="l">
              <a:lnSpc>
                <a:spcPct val="115000"/>
              </a:lnSpc>
              <a:spcBef>
                <a:spcPts val="100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The contribution</a:t>
            </a:r>
            <a:endParaRPr sz="1200">
              <a:solidFill>
                <a:schemeClr val="dk1"/>
              </a:solidFill>
              <a:latin typeface="Calibri"/>
              <a:ea typeface="Calibri"/>
              <a:cs typeface="Calibri"/>
              <a:sym typeface="Calibri"/>
            </a:endParaRPr>
          </a:p>
          <a:p>
            <a:pPr indent="-304800" lvl="1" marL="914400" rtl="0" algn="l">
              <a:lnSpc>
                <a:spcPct val="115000"/>
              </a:lnSpc>
              <a:spcBef>
                <a:spcPts val="100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What the new regulation is, where it comes from, and how it works.</a:t>
            </a:r>
            <a:endParaRPr sz="1200">
              <a:solidFill>
                <a:schemeClr val="dk1"/>
              </a:solidFill>
              <a:latin typeface="Calibri"/>
              <a:ea typeface="Calibri"/>
              <a:cs typeface="Calibri"/>
              <a:sym typeface="Calibri"/>
            </a:endParaRPr>
          </a:p>
          <a:p>
            <a:pPr indent="-304800" lvl="1" marL="914400" rtl="0" algn="l">
              <a:lnSpc>
                <a:spcPct val="115000"/>
              </a:lnSpc>
              <a:spcBef>
                <a:spcPts val="100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What it seeks to accomplish, </a:t>
            </a:r>
            <a:endParaRPr sz="1200">
              <a:solidFill>
                <a:schemeClr val="dk1"/>
              </a:solidFill>
              <a:latin typeface="Calibri"/>
              <a:ea typeface="Calibri"/>
              <a:cs typeface="Calibri"/>
              <a:sym typeface="Calibri"/>
            </a:endParaRPr>
          </a:p>
          <a:p>
            <a:pPr indent="-304800" lvl="1" marL="914400" rtl="0" algn="l">
              <a:lnSpc>
                <a:spcPct val="115000"/>
              </a:lnSpc>
              <a:spcBef>
                <a:spcPts val="100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The various compliance options available to builders and developers.</a:t>
            </a:r>
            <a:endParaRPr sz="1200">
              <a:solidFill>
                <a:schemeClr val="dk1"/>
              </a:solidFill>
              <a:latin typeface="Calibri"/>
              <a:ea typeface="Calibri"/>
              <a:cs typeface="Calibri"/>
              <a:sym typeface="Calibri"/>
            </a:endParaRPr>
          </a:p>
          <a:p>
            <a:pPr indent="-304800" lvl="1" marL="914400" rtl="0" algn="l">
              <a:lnSpc>
                <a:spcPct val="115000"/>
              </a:lnSpc>
              <a:spcBef>
                <a:spcPts val="100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And a hypothetical implementation by a local government.</a:t>
            </a:r>
            <a:endParaRPr sz="1200">
              <a:solidFill>
                <a:schemeClr val="dk1"/>
              </a:solidFill>
              <a:latin typeface="Calibri"/>
              <a:ea typeface="Calibri"/>
              <a:cs typeface="Calibri"/>
              <a:sym typeface="Calibri"/>
            </a:endParaRPr>
          </a:p>
          <a:p>
            <a:pPr indent="-304800" lvl="0" marL="457200" rtl="0" algn="l">
              <a:lnSpc>
                <a:spcPct val="115000"/>
              </a:lnSpc>
              <a:spcBef>
                <a:spcPts val="100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I’ll also share a handful of examples of various new or recent buildings from around the province that would likely comply with its various levels, and take your questions.</a:t>
            </a:r>
            <a:endParaRPr sz="1200">
              <a:solidFill>
                <a:schemeClr val="dk1"/>
              </a:solidFill>
              <a:latin typeface="Calibri"/>
              <a:ea typeface="Calibri"/>
              <a:cs typeface="Calibri"/>
              <a:sym typeface="Calibri"/>
            </a:endParaRPr>
          </a:p>
          <a:p>
            <a:pPr indent="-304800" lvl="0" marL="457200" rtl="0" algn="l">
              <a:lnSpc>
                <a:spcPct val="115000"/>
              </a:lnSpc>
              <a:spcBef>
                <a:spcPts val="100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And before we dive in, a disclaimer. This presentation is intended to be a high-level and plain-language introduction to recent revisions to the British Columbia Building Code. The source material is technical, and there are exceptions—and exceptions to the exceptions. It’s intended to as an overview for elected officials, builders, consultants, and service providers. In short, this isn’t legal advice.</a:t>
            </a:r>
            <a:endParaRPr sz="1200">
              <a:solidFill>
                <a:schemeClr val="dk1"/>
              </a:solidFill>
              <a:latin typeface="Calibri"/>
              <a:ea typeface="Calibri"/>
              <a:cs typeface="Calibri"/>
              <a:sym typeface="Calibri"/>
            </a:endParaRPr>
          </a:p>
          <a:p>
            <a:pPr indent="-304800" lvl="0" marL="457200" rtl="0" algn="l">
              <a:lnSpc>
                <a:spcPct val="115000"/>
              </a:lnSpc>
              <a:spcBef>
                <a:spcPts val="1000"/>
              </a:spcBef>
              <a:spcAft>
                <a:spcPts val="1000"/>
              </a:spcAft>
              <a:buClr>
                <a:schemeClr val="dk1"/>
              </a:buClr>
              <a:buSzPts val="1200"/>
              <a:buFont typeface="Calibri"/>
              <a:buChar char="●"/>
            </a:pPr>
            <a:r>
              <a:rPr lang="en" sz="1200">
                <a:solidFill>
                  <a:schemeClr val="dk1"/>
                </a:solidFill>
                <a:latin typeface="Calibri"/>
                <a:ea typeface="Calibri"/>
                <a:cs typeface="Calibri"/>
                <a:sym typeface="Calibri"/>
              </a:rPr>
              <a:t>Also, we’re using the term local government in here, but the regulation is available to any authority having jurisdiction over the B.C. Building Code.</a:t>
            </a:r>
            <a:endParaRPr sz="1200">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3" name="Google Shape;313;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rtl="0" algn="l">
              <a:lnSpc>
                <a:spcPct val="100000"/>
              </a:lnSpc>
              <a:spcBef>
                <a:spcPts val="0"/>
              </a:spcBef>
              <a:spcAft>
                <a:spcPts val="0"/>
              </a:spcAft>
              <a:buSzPts val="1200"/>
              <a:buFont typeface="Calibri"/>
              <a:buChar char="●"/>
            </a:pPr>
            <a:r>
              <a:rPr lang="en" sz="1200">
                <a:latin typeface="Calibri"/>
                <a:ea typeface="Calibri"/>
                <a:cs typeface="Calibri"/>
                <a:sym typeface="Calibri"/>
              </a:rPr>
              <a:t>This is a student residence at UBC Okanagan campus.</a:t>
            </a:r>
            <a:endParaRPr sz="1200">
              <a:latin typeface="Calibri"/>
              <a:ea typeface="Calibri"/>
              <a:cs typeface="Calibri"/>
              <a:sym typeface="Calibri"/>
            </a:endParaRPr>
          </a:p>
          <a:p>
            <a:pPr indent="0" lvl="0" marL="457200" rtl="0" algn="l">
              <a:lnSpc>
                <a:spcPct val="100000"/>
              </a:lnSpc>
              <a:spcBef>
                <a:spcPts val="0"/>
              </a:spcBef>
              <a:spcAft>
                <a:spcPts val="0"/>
              </a:spcAft>
              <a:buSzPts val="1100"/>
              <a:buNone/>
            </a:pPr>
            <a:r>
              <a:t/>
            </a:r>
            <a:endParaRPr sz="1200">
              <a:latin typeface="Calibri"/>
              <a:ea typeface="Calibri"/>
              <a:cs typeface="Calibri"/>
              <a:sym typeface="Calibri"/>
            </a:endParaRPr>
          </a:p>
          <a:p>
            <a:pPr indent="-304800" lvl="0" marL="457200" rtl="0" algn="l">
              <a:lnSpc>
                <a:spcPct val="100000"/>
              </a:lnSpc>
              <a:spcBef>
                <a:spcPts val="0"/>
              </a:spcBef>
              <a:spcAft>
                <a:spcPts val="0"/>
              </a:spcAft>
              <a:buSzPts val="1200"/>
              <a:buFont typeface="Calibri"/>
              <a:buChar char="●"/>
            </a:pPr>
            <a:r>
              <a:rPr lang="en" sz="1200">
                <a:latin typeface="Calibri"/>
                <a:ea typeface="Calibri"/>
                <a:cs typeface="Calibri"/>
                <a:sym typeface="Calibri"/>
              </a:rPr>
              <a:t>Primary space heating is via an air-to-water heat recovery heat pump with backup electric boiler.</a:t>
            </a:r>
            <a:endParaRPr sz="1200">
              <a:latin typeface="Calibri"/>
              <a:ea typeface="Calibri"/>
              <a:cs typeface="Calibri"/>
              <a:sym typeface="Calibri"/>
            </a:endParaRPr>
          </a:p>
          <a:p>
            <a:pPr indent="0" lvl="0" marL="457200" rtl="0" algn="l">
              <a:lnSpc>
                <a:spcPct val="100000"/>
              </a:lnSpc>
              <a:spcBef>
                <a:spcPts val="0"/>
              </a:spcBef>
              <a:spcAft>
                <a:spcPts val="0"/>
              </a:spcAft>
              <a:buSzPts val="1100"/>
              <a:buNone/>
            </a:pPr>
            <a:r>
              <a:t/>
            </a:r>
            <a:endParaRPr sz="1200">
              <a:latin typeface="Calibri"/>
              <a:ea typeface="Calibri"/>
              <a:cs typeface="Calibri"/>
              <a:sym typeface="Calibri"/>
            </a:endParaRPr>
          </a:p>
          <a:p>
            <a:pPr indent="-304800" lvl="0" marL="457200" rtl="0" algn="l">
              <a:lnSpc>
                <a:spcPct val="100000"/>
              </a:lnSpc>
              <a:spcBef>
                <a:spcPts val="0"/>
              </a:spcBef>
              <a:spcAft>
                <a:spcPts val="0"/>
              </a:spcAft>
              <a:buSzPts val="1200"/>
              <a:buFont typeface="Calibri"/>
              <a:buChar char="●"/>
            </a:pPr>
            <a:r>
              <a:rPr lang="en" sz="1200">
                <a:latin typeface="Calibri"/>
                <a:ea typeface="Calibri"/>
                <a:cs typeface="Calibri"/>
                <a:sym typeface="Calibri"/>
              </a:rPr>
              <a:t>Air-to-water heat pumps provide domestic hot water.</a:t>
            </a:r>
            <a:endParaRPr sz="1200">
              <a:latin typeface="Calibri"/>
              <a:ea typeface="Calibri"/>
              <a:cs typeface="Calibri"/>
              <a:sym typeface="Calibri"/>
            </a:endParaRPr>
          </a:p>
          <a:p>
            <a:pPr indent="0" lvl="0" marL="0" rtl="0" algn="l">
              <a:lnSpc>
                <a:spcPct val="100000"/>
              </a:lnSpc>
              <a:spcBef>
                <a:spcPts val="0"/>
              </a:spcBef>
              <a:spcAft>
                <a:spcPts val="0"/>
              </a:spcAft>
              <a:buSzPts val="1100"/>
              <a:buNone/>
            </a:pPr>
            <a:r>
              <a:t/>
            </a:r>
            <a:endParaRPr sz="1200">
              <a:latin typeface="Calibri"/>
              <a:ea typeface="Calibri"/>
              <a:cs typeface="Calibri"/>
              <a:sym typeface="Calibri"/>
            </a:endParaRPr>
          </a:p>
          <a:p>
            <a:pPr indent="-304800" lvl="0" marL="457200" rtl="0" algn="l">
              <a:lnSpc>
                <a:spcPct val="100000"/>
              </a:lnSpc>
              <a:spcBef>
                <a:spcPts val="0"/>
              </a:spcBef>
              <a:spcAft>
                <a:spcPts val="0"/>
              </a:spcAft>
              <a:buSzPts val="1200"/>
              <a:buFont typeface="Calibri"/>
              <a:buChar char="●"/>
            </a:pPr>
            <a:r>
              <a:rPr lang="en" sz="1200">
                <a:latin typeface="Calibri"/>
                <a:ea typeface="Calibri"/>
                <a:cs typeface="Calibri"/>
                <a:sym typeface="Calibri"/>
              </a:rPr>
              <a:t>There are no fossil fuel systems in this building, and as a result, it reaches a greenhouse gas intensity of 0.66, or Zero Carbon Performance.</a:t>
            </a:r>
            <a:endParaRPr sz="1200">
              <a:latin typeface="Calibri"/>
              <a:ea typeface="Calibri"/>
              <a:cs typeface="Calibri"/>
              <a:sym typeface="Calibri"/>
            </a:endParaRPr>
          </a:p>
          <a:p>
            <a:pPr indent="0" lvl="0" marL="457200" rtl="0" algn="l">
              <a:lnSpc>
                <a:spcPct val="100000"/>
              </a:lnSpc>
              <a:spcBef>
                <a:spcPts val="0"/>
              </a:spcBef>
              <a:spcAft>
                <a:spcPts val="0"/>
              </a:spcAft>
              <a:buSzPts val="1100"/>
              <a:buNone/>
            </a:pPr>
            <a:r>
              <a:t/>
            </a:r>
            <a:endParaRPr sz="1200">
              <a:latin typeface="Calibri"/>
              <a:ea typeface="Calibri"/>
              <a:cs typeface="Calibri"/>
              <a:sym typeface="Calibri"/>
            </a:endParaRPr>
          </a:p>
          <a:p>
            <a:pPr indent="-304800" lvl="0" marL="457200" rtl="0" algn="l">
              <a:lnSpc>
                <a:spcPct val="100000"/>
              </a:lnSpc>
              <a:spcBef>
                <a:spcPts val="0"/>
              </a:spcBef>
              <a:spcAft>
                <a:spcPts val="0"/>
              </a:spcAft>
              <a:buSzPts val="1200"/>
              <a:buFont typeface="Calibri"/>
              <a:buChar char="●"/>
            </a:pPr>
            <a:r>
              <a:rPr lang="en" sz="1200">
                <a:latin typeface="Calibri"/>
                <a:ea typeface="Calibri"/>
                <a:cs typeface="Calibri"/>
                <a:sym typeface="Calibri"/>
              </a:rPr>
              <a:t>Skeena was designed to target the Passive House certification, and so it also complies with Step 4 of the BC Energy Step Code, the highest step for Part 3 larger and more complex buildings.</a:t>
            </a:r>
            <a:endParaRPr sz="1200">
              <a:latin typeface="Calibri"/>
              <a:ea typeface="Calibri"/>
              <a:cs typeface="Calibri"/>
              <a:sym typeface="Calibri"/>
            </a:endParaRPr>
          </a:p>
          <a:p>
            <a:pPr indent="0" lvl="0" marL="457200" rtl="0" algn="l">
              <a:lnSpc>
                <a:spcPct val="100000"/>
              </a:lnSpc>
              <a:spcBef>
                <a:spcPts val="0"/>
              </a:spcBef>
              <a:spcAft>
                <a:spcPts val="0"/>
              </a:spcAft>
              <a:buSzPts val="1100"/>
              <a:buNone/>
            </a:pPr>
            <a:r>
              <a:t/>
            </a:r>
            <a:endParaRPr sz="1200">
              <a:latin typeface="Calibri"/>
              <a:ea typeface="Calibri"/>
              <a:cs typeface="Calibri"/>
              <a:sym typeface="Calibri"/>
            </a:endParaRPr>
          </a:p>
          <a:p>
            <a:pPr indent="0" lvl="0" marL="0" rtl="0" algn="l">
              <a:lnSpc>
                <a:spcPct val="100000"/>
              </a:lnSpc>
              <a:spcBef>
                <a:spcPts val="0"/>
              </a:spcBef>
              <a:spcAft>
                <a:spcPts val="0"/>
              </a:spcAft>
              <a:buSzPts val="1100"/>
              <a:buNone/>
            </a:pPr>
            <a:r>
              <a:t/>
            </a:r>
            <a:endParaRPr sz="800">
              <a:latin typeface="Calibri"/>
              <a:ea typeface="Calibri"/>
              <a:cs typeface="Calibri"/>
              <a:sym typeface="Calibri"/>
            </a:endParaRPr>
          </a:p>
          <a:p>
            <a:pPr indent="0" lvl="0" marL="0" rtl="0" algn="l">
              <a:lnSpc>
                <a:spcPct val="100000"/>
              </a:lnSpc>
              <a:spcBef>
                <a:spcPts val="0"/>
              </a:spcBef>
              <a:spcAft>
                <a:spcPts val="0"/>
              </a:spcAft>
              <a:buSzPts val="1100"/>
              <a:buNone/>
            </a:pPr>
            <a:r>
              <a:rPr lang="en" sz="800">
                <a:latin typeface="Calibri"/>
                <a:ea typeface="Calibri"/>
                <a:cs typeface="Calibri"/>
                <a:sym typeface="Calibri"/>
              </a:rPr>
              <a:t>PHOTO SOURCE: </a:t>
            </a:r>
            <a:r>
              <a:rPr lang="en" sz="800" u="sng">
                <a:solidFill>
                  <a:schemeClr val="hlink"/>
                </a:solidFill>
                <a:latin typeface="Calibri"/>
                <a:ea typeface="Calibri"/>
                <a:cs typeface="Calibri"/>
                <a:sym typeface="Calibri"/>
                <a:hlinkClick r:id="rId2"/>
              </a:rPr>
              <a:t>https://www.andrewlatreille.com/portfolio/skeena-house-ubco-public/</a:t>
            </a:r>
            <a:r>
              <a:rPr lang="en" sz="800">
                <a:latin typeface="Calibri"/>
                <a:ea typeface="Calibri"/>
                <a:cs typeface="Calibri"/>
                <a:sym typeface="Calibri"/>
              </a:rPr>
              <a:t> - PERMISSION SECURED</a:t>
            </a:r>
            <a:endParaRPr sz="800">
              <a:latin typeface="Calibri"/>
              <a:ea typeface="Calibri"/>
              <a:cs typeface="Calibri"/>
              <a:sym typeface="Calibri"/>
            </a:endParaRPr>
          </a:p>
          <a:p>
            <a:pPr indent="0" lvl="0" marL="0" rtl="0" algn="l">
              <a:lnSpc>
                <a:spcPct val="100000"/>
              </a:lnSpc>
              <a:spcBef>
                <a:spcPts val="0"/>
              </a:spcBef>
              <a:spcAft>
                <a:spcPts val="0"/>
              </a:spcAft>
              <a:buSzPts val="1100"/>
              <a:buNone/>
            </a:pPr>
            <a:r>
              <a:t/>
            </a:r>
            <a:endParaRPr sz="800">
              <a:latin typeface="Calibri"/>
              <a:ea typeface="Calibri"/>
              <a:cs typeface="Calibri"/>
              <a:sym typeface="Calibri"/>
            </a:endParaRPr>
          </a:p>
          <a:p>
            <a:pPr indent="0" lvl="0" marL="0" rtl="0" algn="l">
              <a:lnSpc>
                <a:spcPct val="100000"/>
              </a:lnSpc>
              <a:spcBef>
                <a:spcPts val="0"/>
              </a:spcBef>
              <a:spcAft>
                <a:spcPts val="0"/>
              </a:spcAft>
              <a:buSzPts val="1100"/>
              <a:buNone/>
            </a:pPr>
            <a:r>
              <a:rPr lang="en" sz="800">
                <a:latin typeface="Calibri"/>
                <a:ea typeface="Calibri"/>
                <a:cs typeface="Calibri"/>
                <a:sym typeface="Calibri"/>
              </a:rPr>
              <a:t>Data source: https://www.zebx.org/wp-content/uploads/2021/02/Final-Version-Skeena-Residence-CaseStudy_20210216.pdf</a:t>
            </a:r>
            <a:endParaRPr sz="800">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5" name="Google Shape;325;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1"/>
              </a:buClr>
              <a:buSzPts val="1200"/>
              <a:buFont typeface="Calibri"/>
              <a:buChar char="●"/>
            </a:pPr>
            <a:r>
              <a:rPr lang="en" sz="1200">
                <a:solidFill>
                  <a:schemeClr val="dk1"/>
                </a:solidFill>
                <a:highlight>
                  <a:schemeClr val="lt1"/>
                </a:highlight>
                <a:latin typeface="Calibri"/>
                <a:ea typeface="Calibri"/>
                <a:cs typeface="Calibri"/>
                <a:sym typeface="Calibri"/>
              </a:rPr>
              <a:t>Some local governments are eager to reference the Zero Carbon Step Code in their building bylaws, and have already taken initial steps to do so.  </a:t>
            </a:r>
            <a:r>
              <a:rPr lang="en"/>
              <a:t>We’d next like to outline two examples.</a:t>
            </a:r>
            <a:endParaRPr/>
          </a:p>
          <a:p>
            <a:pPr indent="0" lvl="0" marL="0" rtl="0" algn="l">
              <a:lnSpc>
                <a:spcPct val="100000"/>
              </a:lnSpc>
              <a:spcBef>
                <a:spcPts val="100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1" name="Google Shape;331;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SzPts val="1100"/>
              <a:buNone/>
            </a:pPr>
            <a:r>
              <a:t/>
            </a:r>
            <a:endParaRPr sz="1200">
              <a:solidFill>
                <a:schemeClr val="dk1"/>
              </a:solidFill>
              <a:highlight>
                <a:schemeClr val="accent4"/>
              </a:highlight>
              <a:latin typeface="Calibri"/>
              <a:ea typeface="Calibri"/>
              <a:cs typeface="Calibri"/>
              <a:sym typeface="Calibri"/>
            </a:endParaRPr>
          </a:p>
          <a:p>
            <a:pPr indent="-304800" lvl="0" marL="457200" rtl="0" algn="l">
              <a:lnSpc>
                <a:spcPct val="115000"/>
              </a:lnSpc>
              <a:spcBef>
                <a:spcPts val="1000"/>
              </a:spcBef>
              <a:spcAft>
                <a:spcPts val="0"/>
              </a:spcAft>
              <a:buClr>
                <a:schemeClr val="dk1"/>
              </a:buClr>
              <a:buSzPts val="1200"/>
              <a:buFont typeface="Calibri"/>
              <a:buChar char="●"/>
            </a:pPr>
            <a:r>
              <a:rPr lang="en" sz="1200">
                <a:solidFill>
                  <a:schemeClr val="dk1"/>
                </a:solidFill>
                <a:highlight>
                  <a:schemeClr val="lt1"/>
                </a:highlight>
                <a:latin typeface="Calibri"/>
                <a:ea typeface="Calibri"/>
                <a:cs typeface="Calibri"/>
                <a:sym typeface="Calibri"/>
              </a:rPr>
              <a:t>Before we outline the two implementations, a quick note.</a:t>
            </a:r>
            <a:endParaRPr sz="1200">
              <a:solidFill>
                <a:schemeClr val="dk1"/>
              </a:solidFill>
              <a:highlight>
                <a:schemeClr val="lt1"/>
              </a:highlight>
              <a:latin typeface="Calibri"/>
              <a:ea typeface="Calibri"/>
              <a:cs typeface="Calibri"/>
              <a:sym typeface="Calibri"/>
            </a:endParaRPr>
          </a:p>
          <a:p>
            <a:pPr indent="-304800" lvl="0" marL="457200" rtl="0" algn="l">
              <a:lnSpc>
                <a:spcPct val="115000"/>
              </a:lnSpc>
              <a:spcBef>
                <a:spcPts val="1000"/>
              </a:spcBef>
              <a:spcAft>
                <a:spcPts val="0"/>
              </a:spcAft>
              <a:buClr>
                <a:schemeClr val="dk1"/>
              </a:buClr>
              <a:buSzPts val="1200"/>
              <a:buFont typeface="Calibri"/>
              <a:buChar char="●"/>
            </a:pPr>
            <a:r>
              <a:rPr lang="en" sz="1200">
                <a:solidFill>
                  <a:schemeClr val="dk1"/>
                </a:solidFill>
                <a:highlight>
                  <a:schemeClr val="lt1"/>
                </a:highlight>
                <a:latin typeface="Calibri"/>
                <a:ea typeface="Calibri"/>
                <a:cs typeface="Calibri"/>
                <a:sym typeface="Calibri"/>
              </a:rPr>
              <a:t>Under the province’s CleanBC Roadmap to 2030, all new buildings of all types must be zero operational carbon.</a:t>
            </a:r>
            <a:endParaRPr sz="1200">
              <a:solidFill>
                <a:schemeClr val="dk1"/>
              </a:solidFill>
              <a:highlight>
                <a:schemeClr val="lt1"/>
              </a:highlight>
              <a:latin typeface="Calibri"/>
              <a:ea typeface="Calibri"/>
              <a:cs typeface="Calibri"/>
              <a:sym typeface="Calibri"/>
            </a:endParaRPr>
          </a:p>
          <a:p>
            <a:pPr indent="-304800" lvl="0" marL="457200" rtl="0" algn="l">
              <a:lnSpc>
                <a:spcPct val="115000"/>
              </a:lnSpc>
              <a:spcBef>
                <a:spcPts val="1000"/>
              </a:spcBef>
              <a:spcAft>
                <a:spcPts val="0"/>
              </a:spcAft>
              <a:buClr>
                <a:schemeClr val="dk1"/>
              </a:buClr>
              <a:buSzPts val="1200"/>
              <a:buFont typeface="Calibri"/>
              <a:buChar char="●"/>
            </a:pPr>
            <a:r>
              <a:rPr lang="en" sz="1200">
                <a:solidFill>
                  <a:schemeClr val="dk1"/>
                </a:solidFill>
                <a:highlight>
                  <a:schemeClr val="lt1"/>
                </a:highlight>
                <a:latin typeface="Calibri"/>
                <a:ea typeface="Calibri"/>
                <a:cs typeface="Calibri"/>
                <a:sym typeface="Calibri"/>
              </a:rPr>
              <a:t>While the Zero Carbon Step Code is optional today for local governments that would like to use it, the province has stated that it will introduce carbon pollution limits into the British Columbia Building Code in 2024 and 2027. </a:t>
            </a:r>
            <a:endParaRPr sz="1200">
              <a:solidFill>
                <a:schemeClr val="dk1"/>
              </a:solidFill>
              <a:highlight>
                <a:schemeClr val="lt1"/>
              </a:highlight>
              <a:latin typeface="Calibri"/>
              <a:ea typeface="Calibri"/>
              <a:cs typeface="Calibri"/>
              <a:sym typeface="Calibri"/>
            </a:endParaRPr>
          </a:p>
          <a:p>
            <a:pPr indent="-304800" lvl="0" marL="457200" rtl="0" algn="l">
              <a:lnSpc>
                <a:spcPct val="115000"/>
              </a:lnSpc>
              <a:spcBef>
                <a:spcPts val="1000"/>
              </a:spcBef>
              <a:spcAft>
                <a:spcPts val="0"/>
              </a:spcAft>
              <a:buClr>
                <a:schemeClr val="dk1"/>
              </a:buClr>
              <a:buSzPts val="1200"/>
              <a:buFont typeface="Calibri"/>
              <a:buChar char="●"/>
            </a:pPr>
            <a:r>
              <a:rPr lang="en" sz="1200">
                <a:solidFill>
                  <a:schemeClr val="dk1"/>
                </a:solidFill>
                <a:highlight>
                  <a:schemeClr val="lt1"/>
                </a:highlight>
                <a:latin typeface="Calibri"/>
                <a:ea typeface="Calibri"/>
                <a:cs typeface="Calibri"/>
                <a:sym typeface="Calibri"/>
              </a:rPr>
              <a:t>We don’t yet know what those levels will look like, at this point we just know the end goal, in 2030, when all new construction across the province will need to be zero operational carbon.</a:t>
            </a:r>
            <a:endParaRPr sz="1200">
              <a:solidFill>
                <a:schemeClr val="dk1"/>
              </a:solidFill>
              <a:highlight>
                <a:schemeClr val="lt1"/>
              </a:highlight>
              <a:latin typeface="Calibri"/>
              <a:ea typeface="Calibri"/>
              <a:cs typeface="Calibri"/>
              <a:sym typeface="Calibri"/>
            </a:endParaRPr>
          </a:p>
          <a:p>
            <a:pPr indent="0" lvl="0" marL="0" rtl="0" algn="l">
              <a:lnSpc>
                <a:spcPct val="115000"/>
              </a:lnSpc>
              <a:spcBef>
                <a:spcPts val="1000"/>
              </a:spcBef>
              <a:spcAft>
                <a:spcPts val="1000"/>
              </a:spcAft>
              <a:buSzPts val="1100"/>
              <a:buNone/>
            </a:pPr>
            <a:r>
              <a:t/>
            </a:r>
            <a:endParaRPr sz="1200">
              <a:solidFill>
                <a:schemeClr val="dk1"/>
              </a:solidFill>
              <a:highlight>
                <a:schemeClr val="lt1"/>
              </a:highlight>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2" name="Google Shape;352;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1"/>
              </a:buClr>
              <a:buSzPts val="1200"/>
              <a:buFont typeface="Calibri"/>
              <a:buChar char="●"/>
            </a:pPr>
            <a:r>
              <a:rPr lang="en" sz="1200">
                <a:solidFill>
                  <a:schemeClr val="dk1"/>
                </a:solidFill>
                <a:highlight>
                  <a:schemeClr val="lt1"/>
                </a:highlight>
                <a:latin typeface="Calibri"/>
                <a:ea typeface="Calibri"/>
                <a:cs typeface="Calibri"/>
                <a:sym typeface="Calibri"/>
              </a:rPr>
              <a:t>With the knowledge that the Zero Carbon Step Code was in the works, some local governments have started to develop implementation schedules. </a:t>
            </a:r>
            <a:endParaRPr sz="1200">
              <a:solidFill>
                <a:schemeClr val="dk1"/>
              </a:solidFill>
              <a:highlight>
                <a:schemeClr val="lt1"/>
              </a:highlight>
              <a:latin typeface="Calibri"/>
              <a:ea typeface="Calibri"/>
              <a:cs typeface="Calibri"/>
              <a:sym typeface="Calibri"/>
            </a:endParaRPr>
          </a:p>
          <a:p>
            <a:pPr indent="-304800" lvl="0" marL="457200" rtl="0" algn="l">
              <a:lnSpc>
                <a:spcPct val="115000"/>
              </a:lnSpc>
              <a:spcBef>
                <a:spcPts val="1000"/>
              </a:spcBef>
              <a:spcAft>
                <a:spcPts val="0"/>
              </a:spcAft>
              <a:buClr>
                <a:schemeClr val="dk1"/>
              </a:buClr>
              <a:buSzPts val="1200"/>
              <a:buFont typeface="Calibri"/>
              <a:buChar char="●"/>
            </a:pPr>
            <a:r>
              <a:rPr lang="en" sz="1200">
                <a:solidFill>
                  <a:schemeClr val="dk1"/>
                </a:solidFill>
                <a:highlight>
                  <a:schemeClr val="lt1"/>
                </a:highlight>
                <a:latin typeface="Calibri"/>
                <a:ea typeface="Calibri"/>
                <a:cs typeface="Calibri"/>
                <a:sym typeface="Calibri"/>
              </a:rPr>
              <a:t>In 2022, after reaching out to all of its members, the Capital Regional District (CRD) convened the District of Saanich, City of Victoria, and District of Central Saanich in an engagement exercise.</a:t>
            </a:r>
            <a:endParaRPr sz="1200">
              <a:solidFill>
                <a:schemeClr val="dk1"/>
              </a:solidFill>
              <a:highlight>
                <a:schemeClr val="lt1"/>
              </a:highlight>
              <a:latin typeface="Calibri"/>
              <a:ea typeface="Calibri"/>
              <a:cs typeface="Calibri"/>
              <a:sym typeface="Calibri"/>
            </a:endParaRPr>
          </a:p>
          <a:p>
            <a:pPr indent="-304800" lvl="0" marL="457200" rtl="0" algn="l">
              <a:lnSpc>
                <a:spcPct val="115000"/>
              </a:lnSpc>
              <a:spcBef>
                <a:spcPts val="1000"/>
              </a:spcBef>
              <a:spcAft>
                <a:spcPts val="0"/>
              </a:spcAft>
              <a:buClr>
                <a:schemeClr val="dk1"/>
              </a:buClr>
              <a:buSzPts val="1200"/>
              <a:buFont typeface="Calibri"/>
              <a:buChar char="●"/>
            </a:pPr>
            <a:r>
              <a:rPr lang="en" sz="1200">
                <a:solidFill>
                  <a:schemeClr val="dk1"/>
                </a:solidFill>
                <a:highlight>
                  <a:schemeClr val="lt1"/>
                </a:highlight>
                <a:latin typeface="Calibri"/>
                <a:ea typeface="Calibri"/>
                <a:cs typeface="Calibri"/>
                <a:sym typeface="Calibri"/>
              </a:rPr>
              <a:t>Given the lead role that industry will play in implementing the Zero Carbon Building Standard, the CRD invited building associations into the process. </a:t>
            </a:r>
            <a:endParaRPr sz="1200">
              <a:solidFill>
                <a:schemeClr val="dk1"/>
              </a:solidFill>
              <a:highlight>
                <a:schemeClr val="lt1"/>
              </a:highlight>
              <a:latin typeface="Calibri"/>
              <a:ea typeface="Calibri"/>
              <a:cs typeface="Calibri"/>
              <a:sym typeface="Calibri"/>
            </a:endParaRPr>
          </a:p>
          <a:p>
            <a:pPr indent="-304800" lvl="0" marL="457200" rtl="0" algn="l">
              <a:lnSpc>
                <a:spcPct val="115000"/>
              </a:lnSpc>
              <a:spcBef>
                <a:spcPts val="1000"/>
              </a:spcBef>
              <a:spcAft>
                <a:spcPts val="0"/>
              </a:spcAft>
              <a:buClr>
                <a:schemeClr val="dk1"/>
              </a:buClr>
              <a:buSzPts val="1200"/>
              <a:buFont typeface="Calibri"/>
              <a:buChar char="●"/>
            </a:pPr>
            <a:r>
              <a:rPr lang="en" sz="1200">
                <a:solidFill>
                  <a:schemeClr val="dk1"/>
                </a:solidFill>
                <a:highlight>
                  <a:schemeClr val="lt1"/>
                </a:highlight>
                <a:latin typeface="Calibri"/>
                <a:ea typeface="Calibri"/>
                <a:cs typeface="Calibri"/>
                <a:sym typeface="Calibri"/>
              </a:rPr>
              <a:t>The industry work included information sessions, surveys, “solutions labs” - smaller, more focused sessions identifying challenges and opportunities - additional engagement sessions, and follow up one-on-one meetings and phone calls.</a:t>
            </a:r>
            <a:endParaRPr sz="1200">
              <a:solidFill>
                <a:schemeClr val="dk1"/>
              </a:solidFill>
              <a:highlight>
                <a:schemeClr val="lt1"/>
              </a:highlight>
              <a:latin typeface="Calibri"/>
              <a:ea typeface="Calibri"/>
              <a:cs typeface="Calibri"/>
              <a:sym typeface="Calibri"/>
            </a:endParaRPr>
          </a:p>
          <a:p>
            <a:pPr indent="-304800" lvl="0" marL="457200" rtl="0" algn="l">
              <a:lnSpc>
                <a:spcPct val="115000"/>
              </a:lnSpc>
              <a:spcBef>
                <a:spcPts val="1000"/>
              </a:spcBef>
              <a:spcAft>
                <a:spcPts val="0"/>
              </a:spcAft>
              <a:buClr>
                <a:schemeClr val="dk1"/>
              </a:buClr>
              <a:buSzPts val="1200"/>
              <a:buFont typeface="Calibri"/>
              <a:buChar char="●"/>
            </a:pPr>
            <a:r>
              <a:rPr lang="en" sz="1200">
                <a:solidFill>
                  <a:schemeClr val="dk1"/>
                </a:solidFill>
                <a:highlight>
                  <a:schemeClr val="lt1"/>
                </a:highlight>
                <a:latin typeface="Calibri"/>
                <a:ea typeface="Calibri"/>
                <a:cs typeface="Calibri"/>
                <a:sym typeface="Calibri"/>
              </a:rPr>
              <a:t>The work identified technical and process constraints that the industry might face.</a:t>
            </a:r>
            <a:endParaRPr sz="1200">
              <a:solidFill>
                <a:schemeClr val="dk1"/>
              </a:solidFill>
              <a:highlight>
                <a:schemeClr val="lt1"/>
              </a:highlight>
              <a:latin typeface="Calibri"/>
              <a:ea typeface="Calibri"/>
              <a:cs typeface="Calibri"/>
              <a:sym typeface="Calibri"/>
            </a:endParaRPr>
          </a:p>
          <a:p>
            <a:pPr indent="-304800" lvl="0" marL="457200" rtl="0" algn="l">
              <a:lnSpc>
                <a:spcPct val="115000"/>
              </a:lnSpc>
              <a:spcBef>
                <a:spcPts val="1000"/>
              </a:spcBef>
              <a:spcAft>
                <a:spcPts val="1000"/>
              </a:spcAft>
              <a:buClr>
                <a:schemeClr val="dk1"/>
              </a:buClr>
              <a:buSzPts val="1200"/>
              <a:buFont typeface="Calibri"/>
              <a:buChar char="●"/>
            </a:pPr>
            <a:r>
              <a:rPr lang="en" sz="1200">
                <a:solidFill>
                  <a:schemeClr val="dk1"/>
                </a:solidFill>
                <a:highlight>
                  <a:schemeClr val="lt1"/>
                </a:highlight>
                <a:latin typeface="Calibri"/>
                <a:ea typeface="Calibri"/>
                <a:cs typeface="Calibri"/>
                <a:sym typeface="Calibri"/>
              </a:rPr>
              <a:t>Following the engagement, staff with the District of Saanich and City of Victoria took identical recommendations to their respective councils for approval. (The District of Central Saanich opted to wait.)</a:t>
            </a:r>
            <a:endParaRPr sz="1200">
              <a:solidFill>
                <a:schemeClr val="dk1"/>
              </a:solidFill>
              <a:highlight>
                <a:schemeClr val="lt1"/>
              </a:highlight>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4" name="Google Shape;374;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1"/>
              </a:buClr>
              <a:buSzPts val="1200"/>
              <a:buFont typeface="Calibri"/>
              <a:buChar char="●"/>
            </a:pPr>
            <a:r>
              <a:rPr lang="en" sz="1200">
                <a:solidFill>
                  <a:schemeClr val="dk1"/>
                </a:solidFill>
                <a:highlight>
                  <a:schemeClr val="lt1"/>
                </a:highlight>
                <a:latin typeface="Calibri"/>
                <a:ea typeface="Calibri"/>
                <a:cs typeface="Calibri"/>
                <a:sym typeface="Calibri"/>
              </a:rPr>
              <a:t>This slide shows the</a:t>
            </a:r>
            <a:r>
              <a:rPr lang="en" sz="1200">
                <a:solidFill>
                  <a:srgbClr val="222222"/>
                </a:solidFill>
                <a:highlight>
                  <a:srgbClr val="FFFFFF"/>
                </a:highlight>
                <a:latin typeface="Calibri"/>
                <a:ea typeface="Calibri"/>
                <a:cs typeface="Calibri"/>
                <a:sym typeface="Calibri"/>
              </a:rPr>
              <a:t> revisions to the building bylaws that staff are bringing back to council at the two communities. </a:t>
            </a:r>
            <a:endParaRPr sz="1200">
              <a:solidFill>
                <a:srgbClr val="222222"/>
              </a:solidFill>
              <a:highlight>
                <a:srgbClr val="FFFFFF"/>
              </a:highlight>
              <a:latin typeface="Calibri"/>
              <a:ea typeface="Calibri"/>
              <a:cs typeface="Calibri"/>
              <a:sym typeface="Calibri"/>
            </a:endParaRPr>
          </a:p>
          <a:p>
            <a:pPr indent="-304800" lvl="0" marL="457200" rtl="0" algn="l">
              <a:lnSpc>
                <a:spcPct val="115000"/>
              </a:lnSpc>
              <a:spcBef>
                <a:spcPts val="1000"/>
              </a:spcBef>
              <a:spcAft>
                <a:spcPts val="0"/>
              </a:spcAft>
              <a:buClr>
                <a:srgbClr val="222222"/>
              </a:buClr>
              <a:buSzPts val="1200"/>
              <a:buFont typeface="Calibri"/>
              <a:buChar char="●"/>
            </a:pPr>
            <a:r>
              <a:rPr lang="en" sz="1200">
                <a:solidFill>
                  <a:srgbClr val="222222"/>
                </a:solidFill>
                <a:highlight>
                  <a:srgbClr val="FFFFFF"/>
                </a:highlight>
                <a:latin typeface="Calibri"/>
                <a:ea typeface="Calibri"/>
                <a:cs typeface="Calibri"/>
                <a:sym typeface="Calibri"/>
              </a:rPr>
              <a:t>The communities elected to provide industry with longer notification time, twice as long as the provincial guidance. Part 9 builders will receive one year’s notice before moving up the tiers, while Part 3 developers will receive two years notice.</a:t>
            </a:r>
            <a:endParaRPr sz="1200">
              <a:solidFill>
                <a:srgbClr val="222222"/>
              </a:solidFill>
              <a:highlight>
                <a:srgbClr val="FFFFFF"/>
              </a:highlight>
              <a:latin typeface="Calibri"/>
              <a:ea typeface="Calibri"/>
              <a:cs typeface="Calibri"/>
              <a:sym typeface="Calibri"/>
            </a:endParaRPr>
          </a:p>
          <a:p>
            <a:pPr indent="-304800" lvl="0" marL="457200" rtl="0" algn="l">
              <a:lnSpc>
                <a:spcPct val="115000"/>
              </a:lnSpc>
              <a:spcBef>
                <a:spcPts val="1000"/>
              </a:spcBef>
              <a:spcAft>
                <a:spcPts val="0"/>
              </a:spcAft>
              <a:buClr>
                <a:schemeClr val="dk1"/>
              </a:buClr>
              <a:buSzPts val="1200"/>
              <a:buFont typeface="Calibri"/>
              <a:buChar char="●"/>
            </a:pPr>
            <a:r>
              <a:rPr lang="en" sz="1200">
                <a:solidFill>
                  <a:schemeClr val="dk1"/>
                </a:solidFill>
                <a:highlight>
                  <a:schemeClr val="lt1"/>
                </a:highlight>
                <a:latin typeface="Calibri"/>
                <a:ea typeface="Calibri"/>
                <a:cs typeface="Calibri"/>
                <a:sym typeface="Calibri"/>
              </a:rPr>
              <a:t>The important thing to note here is that, pending final approval by their respective councils, both the City of Victoria and District of Saanich will require Zero Carbon performance in all new buildings by 2025—</a:t>
            </a:r>
            <a:r>
              <a:rPr b="1" lang="en" sz="1200">
                <a:solidFill>
                  <a:schemeClr val="dk1"/>
                </a:solidFill>
                <a:highlight>
                  <a:schemeClr val="lt1"/>
                </a:highlight>
                <a:latin typeface="Calibri"/>
                <a:ea typeface="Calibri"/>
                <a:cs typeface="Calibri"/>
                <a:sym typeface="Calibri"/>
              </a:rPr>
              <a:t>five years ahead of the provincial requirement requirement</a:t>
            </a:r>
            <a:r>
              <a:rPr lang="en" sz="1200">
                <a:solidFill>
                  <a:schemeClr val="dk1"/>
                </a:solidFill>
                <a:highlight>
                  <a:schemeClr val="lt1"/>
                </a:highlight>
                <a:latin typeface="Calibri"/>
                <a:ea typeface="Calibri"/>
                <a:cs typeface="Calibri"/>
                <a:sym typeface="Calibri"/>
              </a:rPr>
              <a:t>.</a:t>
            </a:r>
            <a:endParaRPr sz="1200">
              <a:solidFill>
                <a:schemeClr val="dk1"/>
              </a:solidFill>
              <a:highlight>
                <a:schemeClr val="lt1"/>
              </a:highlight>
              <a:latin typeface="Calibri"/>
              <a:ea typeface="Calibri"/>
              <a:cs typeface="Calibri"/>
              <a:sym typeface="Calibri"/>
            </a:endParaRPr>
          </a:p>
          <a:p>
            <a:pPr indent="-304800" lvl="0" marL="457200" rtl="0" algn="l">
              <a:lnSpc>
                <a:spcPct val="115000"/>
              </a:lnSpc>
              <a:spcBef>
                <a:spcPts val="1000"/>
              </a:spcBef>
              <a:spcAft>
                <a:spcPts val="0"/>
              </a:spcAft>
              <a:buClr>
                <a:schemeClr val="dk1"/>
              </a:buClr>
              <a:buSzPts val="1200"/>
              <a:buFont typeface="Calibri"/>
              <a:buChar char="●"/>
            </a:pPr>
            <a:r>
              <a:rPr lang="en" sz="1200">
                <a:solidFill>
                  <a:schemeClr val="dk1"/>
                </a:solidFill>
                <a:highlight>
                  <a:schemeClr val="lt1"/>
                </a:highlight>
                <a:latin typeface="Calibri"/>
                <a:ea typeface="Calibri"/>
                <a:cs typeface="Calibri"/>
                <a:sym typeface="Calibri"/>
              </a:rPr>
              <a:t>Just as with the BC Energy Step Code, the province designed the Zero Carbon Step Code to support communities that are ready to move ahead faster.</a:t>
            </a:r>
            <a:endParaRPr sz="1200">
              <a:solidFill>
                <a:schemeClr val="dk1"/>
              </a:solidFill>
              <a:highlight>
                <a:schemeClr val="lt1"/>
              </a:highlight>
              <a:latin typeface="Calibri"/>
              <a:ea typeface="Calibri"/>
              <a:cs typeface="Calibri"/>
              <a:sym typeface="Calibri"/>
            </a:endParaRPr>
          </a:p>
          <a:p>
            <a:pPr indent="-304800" lvl="0" marL="457200" rtl="0" algn="l">
              <a:lnSpc>
                <a:spcPct val="115000"/>
              </a:lnSpc>
              <a:spcBef>
                <a:spcPts val="1000"/>
              </a:spcBef>
              <a:spcAft>
                <a:spcPts val="0"/>
              </a:spcAft>
              <a:buClr>
                <a:schemeClr val="dk1"/>
              </a:buClr>
              <a:buSzPts val="1200"/>
              <a:buFont typeface="Calibri"/>
              <a:buChar char="●"/>
            </a:pPr>
            <a:r>
              <a:rPr lang="en" sz="1200">
                <a:solidFill>
                  <a:schemeClr val="dk1"/>
                </a:solidFill>
                <a:highlight>
                  <a:schemeClr val="lt1"/>
                </a:highlight>
                <a:latin typeface="Calibri"/>
                <a:ea typeface="Calibri"/>
                <a:cs typeface="Calibri"/>
                <a:sym typeface="Calibri"/>
              </a:rPr>
              <a:t>This accelerated adoption reflects the local government experience, well-established industry expertise, and availability of zero-emissions equipment in the Southern Vancouver island region.</a:t>
            </a:r>
            <a:endParaRPr sz="1200">
              <a:solidFill>
                <a:schemeClr val="dk1"/>
              </a:solidFill>
              <a:highlight>
                <a:schemeClr val="lt1"/>
              </a:highlight>
              <a:latin typeface="Calibri"/>
              <a:ea typeface="Calibri"/>
              <a:cs typeface="Calibri"/>
              <a:sym typeface="Calibri"/>
            </a:endParaRPr>
          </a:p>
          <a:p>
            <a:pPr indent="-304800" lvl="0" marL="457200" rtl="0" algn="l">
              <a:lnSpc>
                <a:spcPct val="115000"/>
              </a:lnSpc>
              <a:spcBef>
                <a:spcPts val="1000"/>
              </a:spcBef>
              <a:spcAft>
                <a:spcPts val="1000"/>
              </a:spcAft>
              <a:buClr>
                <a:schemeClr val="dk1"/>
              </a:buClr>
              <a:buSzPts val="1200"/>
              <a:buFont typeface="Calibri"/>
              <a:buChar char="●"/>
            </a:pPr>
            <a:r>
              <a:rPr lang="en" sz="1200">
                <a:solidFill>
                  <a:schemeClr val="dk1"/>
                </a:solidFill>
                <a:highlight>
                  <a:schemeClr val="lt1"/>
                </a:highlight>
                <a:latin typeface="Calibri"/>
                <a:ea typeface="Calibri"/>
                <a:cs typeface="Calibri"/>
                <a:sym typeface="Calibri"/>
              </a:rPr>
              <a:t>With the City of Victoria and the District of Saanich adopting the same targets, this also suggests the start of a regional approach starting here—much as we have seen with the Energy Step Code in the Lower Mainland’s three North Shore jurisdictions. This can help provide industry with certainty.</a:t>
            </a:r>
            <a:endParaRPr sz="1200">
              <a:solidFill>
                <a:schemeClr val="dk1"/>
              </a:solidFill>
              <a:highlight>
                <a:schemeClr val="lt1"/>
              </a:highlight>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5" name="Google Shape;405;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
              <a:t>Thank you for your attention. We have covered a lot of ground today. And I look forward to answering any questions you may have.</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3" name="Google Shape;413;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t/>
            </a:r>
            <a:endParaRPr sz="1200">
              <a:solidFill>
                <a:schemeClr val="dk1"/>
              </a:solidFill>
              <a:highlight>
                <a:schemeClr val="lt1"/>
              </a:highlight>
              <a:latin typeface="Calibri"/>
              <a:ea typeface="Calibri"/>
              <a:cs typeface="Calibri"/>
              <a:sym typeface="Calibri"/>
            </a:endParaRPr>
          </a:p>
          <a:p>
            <a:pPr indent="0" lvl="0" marL="457200" rtl="0" algn="l">
              <a:lnSpc>
                <a:spcPct val="115000"/>
              </a:lnSpc>
              <a:spcBef>
                <a:spcPts val="1000"/>
              </a:spcBef>
              <a:spcAft>
                <a:spcPts val="1000"/>
              </a:spcAft>
              <a:buSzPts val="1100"/>
              <a:buNone/>
            </a:pPr>
            <a:r>
              <a:t/>
            </a:r>
            <a:endParaRPr sz="1200">
              <a:solidFill>
                <a:schemeClr val="dk1"/>
              </a:solidFill>
              <a:highlight>
                <a:schemeClr val="lt1"/>
              </a:highlight>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9" name="Google Shape;419;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200">
              <a:solidFill>
                <a:schemeClr val="dk1"/>
              </a:solidFill>
              <a:highlight>
                <a:schemeClr val="lt1"/>
              </a:highlight>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 name="Google Shape;67;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1000"/>
              </a:spcBef>
              <a:spcAft>
                <a:spcPts val="0"/>
              </a:spcAft>
              <a:buClr>
                <a:schemeClr val="dk1"/>
              </a:buClr>
              <a:buSzPts val="1200"/>
              <a:buFont typeface="Calibri"/>
              <a:buChar char="●"/>
            </a:pPr>
            <a:r>
              <a:rPr lang="en" sz="1200">
                <a:highlight>
                  <a:srgbClr val="FFFFFF"/>
                </a:highlight>
                <a:latin typeface="Calibri"/>
                <a:ea typeface="Calibri"/>
                <a:cs typeface="Calibri"/>
                <a:sym typeface="Calibri"/>
              </a:rPr>
              <a:t>The day-to-day operation of buildings contributes about 12 per cent of British Columbia’s overall greenhouse gas emissions.</a:t>
            </a:r>
            <a:endParaRPr sz="1200">
              <a:highlight>
                <a:srgbClr val="FFFFFF"/>
              </a:highlight>
              <a:latin typeface="Calibri"/>
              <a:ea typeface="Calibri"/>
              <a:cs typeface="Calibri"/>
              <a:sym typeface="Calibri"/>
            </a:endParaRPr>
          </a:p>
          <a:p>
            <a:pPr indent="-304800" lvl="0" marL="457200" rtl="0" algn="l">
              <a:lnSpc>
                <a:spcPct val="115000"/>
              </a:lnSpc>
              <a:spcBef>
                <a:spcPts val="1000"/>
              </a:spcBef>
              <a:spcAft>
                <a:spcPts val="0"/>
              </a:spcAft>
              <a:buClr>
                <a:schemeClr val="dk1"/>
              </a:buClr>
              <a:buSzPts val="1200"/>
              <a:buFont typeface="Calibri"/>
              <a:buChar char="●"/>
            </a:pPr>
            <a:r>
              <a:rPr lang="en" sz="1200">
                <a:highlight>
                  <a:srgbClr val="FFFFFF"/>
                </a:highlight>
                <a:latin typeface="Calibri"/>
                <a:ea typeface="Calibri"/>
                <a:cs typeface="Calibri"/>
                <a:sym typeface="Calibri"/>
              </a:rPr>
              <a:t>However, when we take stock of emissions at the community scale, buildings become either the number one or two source of carbon pollution. For example:</a:t>
            </a:r>
            <a:endParaRPr sz="1200">
              <a:highlight>
                <a:srgbClr val="FFFFFF"/>
              </a:highlight>
              <a:latin typeface="Calibri"/>
              <a:ea typeface="Calibri"/>
              <a:cs typeface="Calibri"/>
              <a:sym typeface="Calibri"/>
            </a:endParaRPr>
          </a:p>
          <a:p>
            <a:pPr indent="-304800" lvl="1" marL="914400" rtl="0" algn="l">
              <a:lnSpc>
                <a:spcPct val="115000"/>
              </a:lnSpc>
              <a:spcBef>
                <a:spcPts val="1000"/>
              </a:spcBef>
              <a:spcAft>
                <a:spcPts val="0"/>
              </a:spcAft>
              <a:buSzPts val="1200"/>
              <a:buFont typeface="Calibri"/>
              <a:buChar char="○"/>
            </a:pPr>
            <a:r>
              <a:rPr lang="en" sz="1200">
                <a:highlight>
                  <a:srgbClr val="FFFFFF"/>
                </a:highlight>
                <a:latin typeface="Calibri"/>
                <a:ea typeface="Calibri"/>
                <a:cs typeface="Calibri"/>
                <a:sym typeface="Calibri"/>
              </a:rPr>
              <a:t>In the </a:t>
            </a:r>
            <a:r>
              <a:rPr b="1" lang="en" sz="1200">
                <a:highlight>
                  <a:srgbClr val="FFFFFF"/>
                </a:highlight>
                <a:latin typeface="Calibri"/>
                <a:ea typeface="Calibri"/>
                <a:cs typeface="Calibri"/>
                <a:sym typeface="Calibri"/>
              </a:rPr>
              <a:t>City of Kamloops</a:t>
            </a:r>
            <a:r>
              <a:rPr lang="en" sz="1200">
                <a:highlight>
                  <a:srgbClr val="FFFFFF"/>
                </a:highlight>
                <a:latin typeface="Calibri"/>
                <a:ea typeface="Calibri"/>
                <a:cs typeface="Calibri"/>
                <a:sym typeface="Calibri"/>
              </a:rPr>
              <a:t>, buildings constitute 29 percent of all community carbon pollution.</a:t>
            </a:r>
            <a:endParaRPr sz="1200">
              <a:highlight>
                <a:srgbClr val="FFFFFF"/>
              </a:highlight>
              <a:latin typeface="Calibri"/>
              <a:ea typeface="Calibri"/>
              <a:cs typeface="Calibri"/>
              <a:sym typeface="Calibri"/>
            </a:endParaRPr>
          </a:p>
          <a:p>
            <a:pPr indent="-304800" lvl="1" marL="914400" rtl="0" algn="l">
              <a:lnSpc>
                <a:spcPct val="115000"/>
              </a:lnSpc>
              <a:spcBef>
                <a:spcPts val="1000"/>
              </a:spcBef>
              <a:spcAft>
                <a:spcPts val="0"/>
              </a:spcAft>
              <a:buSzPts val="1200"/>
              <a:buFont typeface="Calibri"/>
              <a:buChar char="○"/>
            </a:pPr>
            <a:r>
              <a:rPr lang="en" sz="1200">
                <a:highlight>
                  <a:srgbClr val="FFFFFF"/>
                </a:highlight>
                <a:latin typeface="Calibri"/>
                <a:ea typeface="Calibri"/>
                <a:cs typeface="Calibri"/>
                <a:sym typeface="Calibri"/>
              </a:rPr>
              <a:t>In the </a:t>
            </a:r>
            <a:r>
              <a:rPr b="1" lang="en" sz="1200">
                <a:highlight>
                  <a:srgbClr val="FFFFFF"/>
                </a:highlight>
                <a:latin typeface="Calibri"/>
                <a:ea typeface="Calibri"/>
                <a:cs typeface="Calibri"/>
                <a:sym typeface="Calibri"/>
              </a:rPr>
              <a:t>City of Prince George</a:t>
            </a:r>
            <a:r>
              <a:rPr lang="en" sz="1200">
                <a:highlight>
                  <a:srgbClr val="FFFFFF"/>
                </a:highlight>
                <a:latin typeface="Calibri"/>
                <a:ea typeface="Calibri"/>
                <a:cs typeface="Calibri"/>
                <a:sym typeface="Calibri"/>
              </a:rPr>
              <a:t>, they represent 38 percent of all emissions.</a:t>
            </a:r>
            <a:endParaRPr sz="1200">
              <a:highlight>
                <a:srgbClr val="FFFFFF"/>
              </a:highlight>
              <a:latin typeface="Calibri"/>
              <a:ea typeface="Calibri"/>
              <a:cs typeface="Calibri"/>
              <a:sym typeface="Calibri"/>
            </a:endParaRPr>
          </a:p>
          <a:p>
            <a:pPr indent="-304800" lvl="1" marL="914400" rtl="0" algn="l">
              <a:lnSpc>
                <a:spcPct val="115000"/>
              </a:lnSpc>
              <a:spcBef>
                <a:spcPts val="1000"/>
              </a:spcBef>
              <a:spcAft>
                <a:spcPts val="0"/>
              </a:spcAft>
              <a:buClr>
                <a:schemeClr val="dk1"/>
              </a:buClr>
              <a:buSzPts val="1200"/>
              <a:buFont typeface="Calibri"/>
              <a:buChar char="○"/>
            </a:pPr>
            <a:r>
              <a:rPr lang="en" sz="1200">
                <a:solidFill>
                  <a:schemeClr val="dk1"/>
                </a:solidFill>
                <a:highlight>
                  <a:schemeClr val="lt1"/>
                </a:highlight>
                <a:latin typeface="Calibri"/>
                <a:ea typeface="Calibri"/>
                <a:cs typeface="Calibri"/>
                <a:sym typeface="Calibri"/>
              </a:rPr>
              <a:t>And in the </a:t>
            </a:r>
            <a:r>
              <a:rPr b="1" lang="en" sz="1200">
                <a:solidFill>
                  <a:schemeClr val="dk1"/>
                </a:solidFill>
                <a:highlight>
                  <a:schemeClr val="lt1"/>
                </a:highlight>
                <a:latin typeface="Calibri"/>
                <a:ea typeface="Calibri"/>
                <a:cs typeface="Calibri"/>
                <a:sym typeface="Calibri"/>
              </a:rPr>
              <a:t>City of Vancouver,</a:t>
            </a:r>
            <a:r>
              <a:rPr lang="en" sz="1200">
                <a:solidFill>
                  <a:schemeClr val="dk1"/>
                </a:solidFill>
                <a:highlight>
                  <a:schemeClr val="lt1"/>
                </a:highlight>
                <a:latin typeface="Calibri"/>
                <a:ea typeface="Calibri"/>
                <a:cs typeface="Calibri"/>
                <a:sym typeface="Calibri"/>
              </a:rPr>
              <a:t> buildings produce 57 percent of the community’s emissions.</a:t>
            </a:r>
            <a:endParaRPr sz="1200">
              <a:solidFill>
                <a:schemeClr val="dk1"/>
              </a:solidFill>
              <a:highlight>
                <a:schemeClr val="lt1"/>
              </a:highlight>
              <a:latin typeface="Calibri"/>
              <a:ea typeface="Calibri"/>
              <a:cs typeface="Calibri"/>
              <a:sym typeface="Calibri"/>
            </a:endParaRPr>
          </a:p>
          <a:p>
            <a:pPr indent="-304800" lvl="0" marL="457200" rtl="0" algn="l">
              <a:lnSpc>
                <a:spcPct val="115000"/>
              </a:lnSpc>
              <a:spcBef>
                <a:spcPts val="1000"/>
              </a:spcBef>
              <a:spcAft>
                <a:spcPts val="0"/>
              </a:spcAft>
              <a:buClr>
                <a:schemeClr val="dk1"/>
              </a:buClr>
              <a:buSzPts val="1200"/>
              <a:buFont typeface="Calibri"/>
              <a:buChar char="●"/>
            </a:pPr>
            <a:r>
              <a:rPr lang="en" sz="1200">
                <a:solidFill>
                  <a:schemeClr val="dk1"/>
                </a:solidFill>
                <a:highlight>
                  <a:schemeClr val="lt1"/>
                </a:highlight>
                <a:latin typeface="Calibri"/>
                <a:ea typeface="Calibri"/>
                <a:cs typeface="Calibri"/>
                <a:sym typeface="Calibri"/>
              </a:rPr>
              <a:t>Many, if not all, British Columbia local governments have their own climate change targets and climate action plans.</a:t>
            </a:r>
            <a:endParaRPr sz="1200">
              <a:solidFill>
                <a:schemeClr val="dk1"/>
              </a:solidFill>
              <a:highlight>
                <a:schemeClr val="lt1"/>
              </a:highlight>
              <a:latin typeface="Calibri"/>
              <a:ea typeface="Calibri"/>
              <a:cs typeface="Calibri"/>
              <a:sym typeface="Calibri"/>
            </a:endParaRPr>
          </a:p>
          <a:p>
            <a:pPr indent="-304800" lvl="0" marL="457200" rtl="0" algn="l">
              <a:lnSpc>
                <a:spcPct val="115000"/>
              </a:lnSpc>
              <a:spcBef>
                <a:spcPts val="1000"/>
              </a:spcBef>
              <a:spcAft>
                <a:spcPts val="0"/>
              </a:spcAft>
              <a:buClr>
                <a:schemeClr val="dk1"/>
              </a:buClr>
              <a:buSzPts val="1200"/>
              <a:buFont typeface="Calibri"/>
              <a:buChar char="●"/>
            </a:pPr>
            <a:r>
              <a:rPr lang="en" sz="1200">
                <a:solidFill>
                  <a:schemeClr val="dk1"/>
                </a:solidFill>
                <a:highlight>
                  <a:schemeClr val="lt1"/>
                </a:highlight>
                <a:latin typeface="Calibri"/>
                <a:ea typeface="Calibri"/>
                <a:cs typeface="Calibri"/>
                <a:sym typeface="Calibri"/>
              </a:rPr>
              <a:t>But, until recently, they have had a limited number of policy tools available to them to reduce emissions.</a:t>
            </a:r>
            <a:endParaRPr sz="1200">
              <a:solidFill>
                <a:schemeClr val="dk1"/>
              </a:solidFill>
              <a:highlight>
                <a:schemeClr val="lt1"/>
              </a:highlight>
              <a:latin typeface="Calibri"/>
              <a:ea typeface="Calibri"/>
              <a:cs typeface="Calibri"/>
              <a:sym typeface="Calibri"/>
            </a:endParaRPr>
          </a:p>
          <a:p>
            <a:pPr indent="-304800" lvl="0" marL="457200" rtl="0" algn="l">
              <a:lnSpc>
                <a:spcPct val="115000"/>
              </a:lnSpc>
              <a:spcBef>
                <a:spcPts val="1000"/>
              </a:spcBef>
              <a:spcAft>
                <a:spcPts val="0"/>
              </a:spcAft>
              <a:buClr>
                <a:schemeClr val="dk1"/>
              </a:buClr>
              <a:buSzPts val="1200"/>
              <a:buFont typeface="Calibri"/>
              <a:buChar char="●"/>
            </a:pPr>
            <a:r>
              <a:rPr lang="en" sz="1200">
                <a:solidFill>
                  <a:schemeClr val="dk1"/>
                </a:solidFill>
                <a:highlight>
                  <a:schemeClr val="lt1"/>
                </a:highlight>
                <a:latin typeface="Calibri"/>
                <a:ea typeface="Calibri"/>
                <a:cs typeface="Calibri"/>
                <a:sym typeface="Calibri"/>
              </a:rPr>
              <a:t>Considering these numbers, it’s clear that local governments will be challenged to meet their climate objectives without policy tools that target emissions from buildings.</a:t>
            </a:r>
            <a:endParaRPr sz="1200">
              <a:solidFill>
                <a:schemeClr val="dk1"/>
              </a:solidFill>
              <a:highlight>
                <a:schemeClr val="lt1"/>
              </a:highlight>
              <a:latin typeface="Calibri"/>
              <a:ea typeface="Calibri"/>
              <a:cs typeface="Calibri"/>
              <a:sym typeface="Calibri"/>
            </a:endParaRPr>
          </a:p>
          <a:p>
            <a:pPr indent="0" lvl="0" marL="0" rtl="0" algn="l">
              <a:lnSpc>
                <a:spcPct val="115000"/>
              </a:lnSpc>
              <a:spcBef>
                <a:spcPts val="1000"/>
              </a:spcBef>
              <a:spcAft>
                <a:spcPts val="0"/>
              </a:spcAft>
              <a:buSzPts val="1100"/>
              <a:buNone/>
            </a:pPr>
            <a:r>
              <a:t/>
            </a:r>
            <a:endParaRPr sz="1200">
              <a:solidFill>
                <a:schemeClr val="dk1"/>
              </a:solidFill>
              <a:highlight>
                <a:schemeClr val="lt1"/>
              </a:highlight>
              <a:latin typeface="Calibri"/>
              <a:ea typeface="Calibri"/>
              <a:cs typeface="Calibri"/>
              <a:sym typeface="Calibri"/>
            </a:endParaRPr>
          </a:p>
          <a:p>
            <a:pPr indent="0" lvl="0" marL="0" rtl="0" algn="l">
              <a:lnSpc>
                <a:spcPct val="115000"/>
              </a:lnSpc>
              <a:spcBef>
                <a:spcPts val="1000"/>
              </a:spcBef>
              <a:spcAft>
                <a:spcPts val="0"/>
              </a:spcAft>
              <a:buSzPts val="1100"/>
              <a:buNone/>
            </a:pPr>
            <a:r>
              <a:rPr b="1" lang="en" sz="1000">
                <a:highlight>
                  <a:srgbClr val="FFFFFF"/>
                </a:highlight>
                <a:latin typeface="Calibri"/>
                <a:ea typeface="Calibri"/>
                <a:cs typeface="Calibri"/>
                <a:sym typeface="Calibri"/>
              </a:rPr>
              <a:t>Sources</a:t>
            </a:r>
            <a:r>
              <a:rPr lang="en" sz="1000">
                <a:highlight>
                  <a:srgbClr val="FFFFFF"/>
                </a:highlight>
                <a:latin typeface="Calibri"/>
                <a:ea typeface="Calibri"/>
                <a:cs typeface="Calibri"/>
                <a:sym typeface="Calibri"/>
              </a:rPr>
              <a:t>: </a:t>
            </a:r>
            <a:endParaRPr sz="1000">
              <a:highlight>
                <a:srgbClr val="FFFFFF"/>
              </a:highlight>
              <a:latin typeface="Calibri"/>
              <a:ea typeface="Calibri"/>
              <a:cs typeface="Calibri"/>
              <a:sym typeface="Calibri"/>
            </a:endParaRPr>
          </a:p>
          <a:p>
            <a:pPr indent="0" lvl="0" marL="0" rtl="0" algn="l">
              <a:lnSpc>
                <a:spcPct val="115000"/>
              </a:lnSpc>
              <a:spcBef>
                <a:spcPts val="1000"/>
              </a:spcBef>
              <a:spcAft>
                <a:spcPts val="0"/>
              </a:spcAft>
              <a:buSzPts val="1100"/>
              <a:buNone/>
            </a:pPr>
            <a:r>
              <a:rPr lang="en" sz="1000">
                <a:highlight>
                  <a:srgbClr val="FFFFFF"/>
                </a:highlight>
                <a:latin typeface="Calibri"/>
                <a:ea typeface="Calibri"/>
                <a:cs typeface="Calibri"/>
                <a:sym typeface="Calibri"/>
              </a:rPr>
              <a:t>Provincial Inventory of Greenhouse Gas Emissions 1990-2020, Province of British Columbia.</a:t>
            </a:r>
            <a:endParaRPr sz="1000">
              <a:highlight>
                <a:srgbClr val="FFFFFF"/>
              </a:highlight>
              <a:latin typeface="Calibri"/>
              <a:ea typeface="Calibri"/>
              <a:cs typeface="Calibri"/>
              <a:sym typeface="Calibri"/>
            </a:endParaRPr>
          </a:p>
          <a:p>
            <a:pPr indent="0" lvl="0" marL="0" rtl="0" algn="l">
              <a:lnSpc>
                <a:spcPct val="115000"/>
              </a:lnSpc>
              <a:spcBef>
                <a:spcPts val="1000"/>
              </a:spcBef>
              <a:spcAft>
                <a:spcPts val="0"/>
              </a:spcAft>
              <a:buSzPts val="1100"/>
              <a:buNone/>
            </a:pPr>
            <a:r>
              <a:rPr lang="en" sz="1000">
                <a:highlight>
                  <a:srgbClr val="FFFFFF"/>
                </a:highlight>
                <a:latin typeface="Calibri"/>
                <a:ea typeface="Calibri"/>
                <a:cs typeface="Calibri"/>
                <a:sym typeface="Calibri"/>
              </a:rPr>
              <a:t>City of Prince George. 2020 Climate Change Mitigation Plan. https://www.princegeorge.ca/media/134</a:t>
            </a:r>
            <a:endParaRPr sz="1000">
              <a:highlight>
                <a:srgbClr val="FFFFFF"/>
              </a:highlight>
              <a:latin typeface="Calibri"/>
              <a:ea typeface="Calibri"/>
              <a:cs typeface="Calibri"/>
              <a:sym typeface="Calibri"/>
            </a:endParaRPr>
          </a:p>
          <a:p>
            <a:pPr indent="0" lvl="0" marL="0" rtl="0" algn="l">
              <a:lnSpc>
                <a:spcPct val="115000"/>
              </a:lnSpc>
              <a:spcBef>
                <a:spcPts val="1000"/>
              </a:spcBef>
              <a:spcAft>
                <a:spcPts val="0"/>
              </a:spcAft>
              <a:buSzPts val="1100"/>
              <a:buNone/>
            </a:pPr>
            <a:r>
              <a:rPr lang="en" sz="1000">
                <a:highlight>
                  <a:srgbClr val="FFFFFF"/>
                </a:highlight>
                <a:latin typeface="Calibri"/>
                <a:ea typeface="Calibri"/>
                <a:cs typeface="Calibri"/>
                <a:sym typeface="Calibri"/>
              </a:rPr>
              <a:t>City of Kamloops. "Community Climate Action Plan. June 2021. https://www.kamloops.ca/our-community/environment-sustainability/climate-action</a:t>
            </a:r>
            <a:endParaRPr sz="1000">
              <a:highlight>
                <a:srgbClr val="FFFFFF"/>
              </a:highlight>
              <a:latin typeface="Calibri"/>
              <a:ea typeface="Calibri"/>
              <a:cs typeface="Calibri"/>
              <a:sym typeface="Calibri"/>
            </a:endParaRPr>
          </a:p>
          <a:p>
            <a:pPr indent="0" lvl="0" marL="0" rtl="0" algn="l">
              <a:lnSpc>
                <a:spcPct val="115000"/>
              </a:lnSpc>
              <a:spcBef>
                <a:spcPts val="1000"/>
              </a:spcBef>
              <a:spcAft>
                <a:spcPts val="1000"/>
              </a:spcAft>
              <a:buSzPts val="1100"/>
              <a:buNone/>
            </a:pPr>
            <a:r>
              <a:rPr lang="en" sz="1000">
                <a:highlight>
                  <a:srgbClr val="FFFFFF"/>
                </a:highlight>
                <a:latin typeface="Calibri"/>
                <a:ea typeface="Calibri"/>
                <a:cs typeface="Calibri"/>
                <a:sym typeface="Calibri"/>
              </a:rPr>
              <a:t>City of Vancouver. Climate Emergency Action Plan. 2022.</a:t>
            </a:r>
            <a:endParaRPr sz="1000">
              <a:highlight>
                <a:srgbClr val="FFFFFF"/>
              </a:highlight>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 name="Google Shape;86;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rtl="0" algn="l">
              <a:lnSpc>
                <a:spcPct val="100000"/>
              </a:lnSpc>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So, where do the greenhouse gas emissions from buildings originate?</a:t>
            </a:r>
            <a:endParaRPr sz="1200">
              <a:solidFill>
                <a:schemeClr val="dk1"/>
              </a:solidFill>
              <a:latin typeface="Calibri"/>
              <a:ea typeface="Calibri"/>
              <a:cs typeface="Calibri"/>
              <a:sym typeface="Calibri"/>
            </a:endParaRPr>
          </a:p>
          <a:p>
            <a:pPr indent="0" lvl="0" marL="457200" rtl="0" algn="l">
              <a:lnSpc>
                <a:spcPct val="100000"/>
              </a:lnSpc>
              <a:spcBef>
                <a:spcPts val="0"/>
              </a:spcBef>
              <a:spcAft>
                <a:spcPts val="0"/>
              </a:spcAft>
              <a:buSzPts val="1100"/>
              <a:buNone/>
            </a:pPr>
            <a:r>
              <a:t/>
            </a:r>
            <a:endParaRPr sz="1200">
              <a:solidFill>
                <a:schemeClr val="dk1"/>
              </a:solidFill>
              <a:latin typeface="Calibri"/>
              <a:ea typeface="Calibri"/>
              <a:cs typeface="Calibri"/>
              <a:sym typeface="Calibri"/>
            </a:endParaRPr>
          </a:p>
          <a:p>
            <a:pPr indent="-304800" lvl="0" marL="457200" rtl="0" algn="l">
              <a:lnSpc>
                <a:spcPct val="100000"/>
              </a:lnSpc>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Fossil fuel space and water heating equipment produce the majority of climate pollution in buildings; appliances and lighting play a smaller role.</a:t>
            </a:r>
            <a:endParaRPr sz="1200">
              <a:solidFill>
                <a:schemeClr val="dk1"/>
              </a:solidFill>
              <a:latin typeface="Calibri"/>
              <a:ea typeface="Calibri"/>
              <a:cs typeface="Calibri"/>
              <a:sym typeface="Calibri"/>
            </a:endParaRPr>
          </a:p>
          <a:p>
            <a:pPr indent="-104775" lvl="0" marL="238125" rtl="0" algn="l">
              <a:lnSpc>
                <a:spcPct val="100000"/>
              </a:lnSpc>
              <a:spcBef>
                <a:spcPts val="0"/>
              </a:spcBef>
              <a:spcAft>
                <a:spcPts val="0"/>
              </a:spcAft>
              <a:buSzPts val="1100"/>
              <a:buNone/>
            </a:pPr>
            <a:r>
              <a:t/>
            </a:r>
            <a:endParaRPr sz="1200">
              <a:solidFill>
                <a:schemeClr val="dk1"/>
              </a:solidFill>
              <a:latin typeface="Calibri"/>
              <a:ea typeface="Calibri"/>
              <a:cs typeface="Calibri"/>
              <a:sym typeface="Calibri"/>
            </a:endParaRPr>
          </a:p>
          <a:p>
            <a:pPr indent="-304800" lvl="0" marL="457200" rtl="0" algn="l">
              <a:lnSpc>
                <a:spcPct val="100000"/>
              </a:lnSpc>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In homes, natural gas space and water heating contribute 98.6 percent of average household emissions. The numbers are similar with commercial buildings.</a:t>
            </a:r>
            <a:endParaRPr sz="1200">
              <a:solidFill>
                <a:schemeClr val="dk1"/>
              </a:solidFill>
              <a:latin typeface="Calibri"/>
              <a:ea typeface="Calibri"/>
              <a:cs typeface="Calibri"/>
              <a:sym typeface="Calibri"/>
            </a:endParaRPr>
          </a:p>
          <a:p>
            <a:pPr indent="-304800" lvl="0" marL="457200" rtl="0" algn="l">
              <a:lnSpc>
                <a:spcPct val="115000"/>
              </a:lnSpc>
              <a:spcBef>
                <a:spcPts val="1000"/>
              </a:spcBef>
              <a:spcAft>
                <a:spcPts val="0"/>
              </a:spcAft>
              <a:buClr>
                <a:schemeClr val="dk1"/>
              </a:buClr>
              <a:buSzPts val="1200"/>
              <a:buFont typeface="Calibri"/>
              <a:buChar char="●"/>
            </a:pPr>
            <a:r>
              <a:rPr lang="en" sz="1200">
                <a:solidFill>
                  <a:schemeClr val="dk1"/>
                </a:solidFill>
                <a:highlight>
                  <a:schemeClr val="lt1"/>
                </a:highlight>
                <a:latin typeface="Calibri"/>
                <a:ea typeface="Calibri"/>
                <a:cs typeface="Calibri"/>
                <a:sym typeface="Calibri"/>
              </a:rPr>
              <a:t>Just shy of one million British Columbia households currently subscribe to natural gas service, which is used for space and water heating, and cooking. </a:t>
            </a:r>
            <a:endParaRPr sz="1200">
              <a:solidFill>
                <a:schemeClr val="dk1"/>
              </a:solidFill>
              <a:highlight>
                <a:schemeClr val="lt1"/>
              </a:highlight>
              <a:latin typeface="Calibri"/>
              <a:ea typeface="Calibri"/>
              <a:cs typeface="Calibri"/>
              <a:sym typeface="Calibri"/>
            </a:endParaRPr>
          </a:p>
          <a:p>
            <a:pPr indent="-304800" lvl="0" marL="457200" rtl="0" algn="l">
              <a:lnSpc>
                <a:spcPct val="115000"/>
              </a:lnSpc>
              <a:spcBef>
                <a:spcPts val="1000"/>
              </a:spcBef>
              <a:spcAft>
                <a:spcPts val="0"/>
              </a:spcAft>
              <a:buClr>
                <a:schemeClr val="dk1"/>
              </a:buClr>
              <a:buSzPts val="1200"/>
              <a:buFont typeface="Calibri"/>
              <a:buChar char="●"/>
            </a:pPr>
            <a:r>
              <a:rPr lang="en" sz="1200">
                <a:solidFill>
                  <a:schemeClr val="dk1"/>
                </a:solidFill>
                <a:highlight>
                  <a:schemeClr val="lt1"/>
                </a:highlight>
                <a:latin typeface="Calibri"/>
                <a:ea typeface="Calibri"/>
                <a:cs typeface="Calibri"/>
                <a:sym typeface="Calibri"/>
              </a:rPr>
              <a:t>In British Columbia, the average single family detached home emits about 4.9 tonnes of CO2e per year.</a:t>
            </a:r>
            <a:endParaRPr sz="1200">
              <a:solidFill>
                <a:schemeClr val="dk1"/>
              </a:solidFill>
              <a:highlight>
                <a:schemeClr val="lt1"/>
              </a:highlight>
              <a:latin typeface="Calibri"/>
              <a:ea typeface="Calibri"/>
              <a:cs typeface="Calibri"/>
              <a:sym typeface="Calibri"/>
            </a:endParaRPr>
          </a:p>
          <a:p>
            <a:pPr indent="-304800" lvl="0" marL="457200" rtl="0" algn="l">
              <a:lnSpc>
                <a:spcPct val="115000"/>
              </a:lnSpc>
              <a:spcBef>
                <a:spcPts val="1000"/>
              </a:spcBef>
              <a:spcAft>
                <a:spcPts val="0"/>
              </a:spcAft>
              <a:buClr>
                <a:schemeClr val="dk1"/>
              </a:buClr>
              <a:buSzPts val="1200"/>
              <a:buFont typeface="Calibri"/>
              <a:buChar char="●"/>
            </a:pPr>
            <a:r>
              <a:rPr lang="en" sz="1200">
                <a:solidFill>
                  <a:schemeClr val="dk1"/>
                </a:solidFill>
                <a:highlight>
                  <a:schemeClr val="lt1"/>
                </a:highlight>
                <a:latin typeface="Calibri"/>
                <a:ea typeface="Calibri"/>
                <a:cs typeface="Calibri"/>
                <a:sym typeface="Calibri"/>
              </a:rPr>
              <a:t>In communities beyond the reach of the natural gas distribution system, many British Columbians use propane, another fossil fuel.</a:t>
            </a:r>
            <a:endParaRPr sz="1200">
              <a:solidFill>
                <a:schemeClr val="dk1"/>
              </a:solidFill>
              <a:highlight>
                <a:schemeClr val="lt1"/>
              </a:highlight>
              <a:latin typeface="Calibri"/>
              <a:ea typeface="Calibri"/>
              <a:cs typeface="Calibri"/>
              <a:sym typeface="Calibri"/>
            </a:endParaRPr>
          </a:p>
          <a:p>
            <a:pPr indent="-304800" lvl="0" marL="457200" rtl="0" algn="l">
              <a:lnSpc>
                <a:spcPct val="115000"/>
              </a:lnSpc>
              <a:spcBef>
                <a:spcPts val="1000"/>
              </a:spcBef>
              <a:spcAft>
                <a:spcPts val="0"/>
              </a:spcAft>
              <a:buClr>
                <a:schemeClr val="dk1"/>
              </a:buClr>
              <a:buSzPts val="1200"/>
              <a:buFont typeface="Calibri"/>
              <a:buChar char="●"/>
            </a:pPr>
            <a:r>
              <a:rPr lang="en" sz="1200">
                <a:solidFill>
                  <a:schemeClr val="dk1"/>
                </a:solidFill>
                <a:highlight>
                  <a:schemeClr val="lt1"/>
                </a:highlight>
                <a:latin typeface="Calibri"/>
                <a:ea typeface="Calibri"/>
                <a:cs typeface="Calibri"/>
                <a:sym typeface="Calibri"/>
              </a:rPr>
              <a:t>While both the province and many communities have set targets to reduce carbon pollution, building emissions across British Columbia increased 1.2 percent between 2019 and 2020—the most recent year tracked. </a:t>
            </a:r>
            <a:endParaRPr b="1" sz="1000">
              <a:solidFill>
                <a:schemeClr val="dk1"/>
              </a:solidFill>
              <a:highlight>
                <a:schemeClr val="lt1"/>
              </a:highlight>
              <a:latin typeface="Calibri"/>
              <a:ea typeface="Calibri"/>
              <a:cs typeface="Calibri"/>
              <a:sym typeface="Calibri"/>
            </a:endParaRPr>
          </a:p>
          <a:p>
            <a:pPr indent="0" lvl="0" marL="0" rtl="0" algn="l">
              <a:lnSpc>
                <a:spcPct val="115000"/>
              </a:lnSpc>
              <a:spcBef>
                <a:spcPts val="1000"/>
              </a:spcBef>
              <a:spcAft>
                <a:spcPts val="0"/>
              </a:spcAft>
              <a:buSzPts val="1100"/>
              <a:buNone/>
            </a:pPr>
            <a:r>
              <a:t/>
            </a:r>
            <a:endParaRPr b="1" sz="1000">
              <a:solidFill>
                <a:schemeClr val="dk1"/>
              </a:solidFill>
              <a:highlight>
                <a:schemeClr val="lt1"/>
              </a:highlight>
              <a:latin typeface="Calibri"/>
              <a:ea typeface="Calibri"/>
              <a:cs typeface="Calibri"/>
              <a:sym typeface="Calibri"/>
            </a:endParaRPr>
          </a:p>
          <a:p>
            <a:pPr indent="0" lvl="0" marL="0" rtl="0" algn="l">
              <a:lnSpc>
                <a:spcPct val="115000"/>
              </a:lnSpc>
              <a:spcBef>
                <a:spcPts val="1000"/>
              </a:spcBef>
              <a:spcAft>
                <a:spcPts val="0"/>
              </a:spcAft>
              <a:buClr>
                <a:schemeClr val="dk1"/>
              </a:buClr>
              <a:buSzPts val="1100"/>
              <a:buFont typeface="Arial"/>
              <a:buNone/>
            </a:pPr>
            <a:r>
              <a:rPr b="1" lang="en" sz="1000">
                <a:solidFill>
                  <a:schemeClr val="dk1"/>
                </a:solidFill>
                <a:highlight>
                  <a:schemeClr val="lt1"/>
                </a:highlight>
                <a:latin typeface="Calibri"/>
                <a:ea typeface="Calibri"/>
                <a:cs typeface="Calibri"/>
                <a:sym typeface="Calibri"/>
              </a:rPr>
              <a:t>Sources</a:t>
            </a:r>
            <a:r>
              <a:rPr lang="en" sz="1000">
                <a:solidFill>
                  <a:schemeClr val="dk1"/>
                </a:solidFill>
                <a:highlight>
                  <a:schemeClr val="lt1"/>
                </a:highlight>
                <a:latin typeface="Calibri"/>
                <a:ea typeface="Calibri"/>
                <a:cs typeface="Calibri"/>
                <a:sym typeface="Calibri"/>
              </a:rPr>
              <a:t>:</a:t>
            </a:r>
            <a:endParaRPr sz="1000">
              <a:solidFill>
                <a:schemeClr val="dk1"/>
              </a:solidFill>
              <a:highlight>
                <a:schemeClr val="lt1"/>
              </a:highlight>
              <a:latin typeface="Calibri"/>
              <a:ea typeface="Calibri"/>
              <a:cs typeface="Calibri"/>
              <a:sym typeface="Calibri"/>
            </a:endParaRPr>
          </a:p>
          <a:p>
            <a:pPr indent="0" lvl="0" marL="0" rtl="0" algn="l">
              <a:lnSpc>
                <a:spcPct val="115000"/>
              </a:lnSpc>
              <a:spcBef>
                <a:spcPts val="1000"/>
              </a:spcBef>
              <a:spcAft>
                <a:spcPts val="0"/>
              </a:spcAft>
              <a:buSzPts val="1100"/>
              <a:buNone/>
            </a:pPr>
            <a:r>
              <a:rPr lang="en" sz="1000">
                <a:solidFill>
                  <a:schemeClr val="dk1"/>
                </a:solidFill>
                <a:highlight>
                  <a:schemeClr val="lt1"/>
                </a:highlight>
                <a:latin typeface="Calibri"/>
                <a:ea typeface="Calibri"/>
                <a:cs typeface="Calibri"/>
                <a:sym typeface="Calibri"/>
              </a:rPr>
              <a:t>Annual Information Form, Year Ended December 31, 2021,” FortisBC, March 18, 2022.  </a:t>
            </a:r>
            <a:endParaRPr sz="1000">
              <a:solidFill>
                <a:schemeClr val="dk1"/>
              </a:solidFill>
              <a:latin typeface="Calibri"/>
              <a:ea typeface="Calibri"/>
              <a:cs typeface="Calibri"/>
              <a:sym typeface="Calibri"/>
            </a:endParaRPr>
          </a:p>
          <a:p>
            <a:pPr indent="0" lvl="0" marL="0" rtl="0" algn="l">
              <a:lnSpc>
                <a:spcPct val="100000"/>
              </a:lnSpc>
              <a:spcBef>
                <a:spcPts val="1000"/>
              </a:spcBef>
              <a:spcAft>
                <a:spcPts val="0"/>
              </a:spcAft>
              <a:buSzPts val="1100"/>
              <a:buNone/>
            </a:pPr>
            <a:r>
              <a:rPr lang="en" sz="1000">
                <a:solidFill>
                  <a:schemeClr val="dk1"/>
                </a:solidFill>
                <a:latin typeface="Calibri"/>
                <a:ea typeface="Calibri"/>
                <a:cs typeface="Calibri"/>
                <a:sym typeface="Calibri"/>
              </a:rPr>
              <a:t>The Office of Energy Efficiency at Natural Resources Canada (NRCan). National Energy Use Database (NEUD), 2019 Data. "Residential Sector British Columbia, Table 2: Secondary Energy Use and GHG Emissions by End-Use" and “Commercial/Institutional Sector - British Columbia and Territories - Table 2: Secondary Energy Use and GHG Emissions by End Use.”</a:t>
            </a:r>
            <a:endParaRPr sz="10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sz="10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Robyn: I think you may need a slide explaining why electrification is such an important global decarb strategy. You could talk about other electricity grids working to decarb, but BC is already almost completely there.  Then you could reveal the carbon content of BC electricity - and clean electricity standard that will take it to 100%. This info is important as context for why electric appliances are the way to go</a:t>
            </a:r>
            <a:br>
              <a:rPr lang="en" sz="1200">
                <a:solidFill>
                  <a:schemeClr val="dk1"/>
                </a:solidFill>
                <a:latin typeface="Calibri"/>
                <a:ea typeface="Calibri"/>
                <a:cs typeface="Calibri"/>
                <a:sym typeface="Calibri"/>
              </a:rPr>
            </a:br>
            <a:endParaRPr sz="10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1" name="Google Shape;101;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1000"/>
              </a:spcBef>
              <a:spcAft>
                <a:spcPts val="0"/>
              </a:spcAft>
              <a:buSzPts val="1200"/>
              <a:buFont typeface="Calibri"/>
              <a:buChar char="●"/>
            </a:pPr>
            <a:r>
              <a:rPr lang="en" sz="1200">
                <a:highlight>
                  <a:srgbClr val="FFFFFF"/>
                </a:highlight>
                <a:latin typeface="Calibri"/>
                <a:ea typeface="Calibri"/>
                <a:cs typeface="Calibri"/>
                <a:sym typeface="Calibri"/>
              </a:rPr>
              <a:t>In British Columbia, grid electricity is close to zero emissions;  98 percent of it is generated from clean or renewable resources. </a:t>
            </a:r>
            <a:endParaRPr sz="1200">
              <a:highlight>
                <a:srgbClr val="FFFFFF"/>
              </a:highlight>
              <a:latin typeface="Calibri"/>
              <a:ea typeface="Calibri"/>
              <a:cs typeface="Calibri"/>
              <a:sym typeface="Calibri"/>
            </a:endParaRPr>
          </a:p>
          <a:p>
            <a:pPr indent="-304800" lvl="0" marL="457200" rtl="0" algn="l">
              <a:lnSpc>
                <a:spcPct val="115000"/>
              </a:lnSpc>
              <a:spcBef>
                <a:spcPts val="1000"/>
              </a:spcBef>
              <a:spcAft>
                <a:spcPts val="0"/>
              </a:spcAft>
              <a:buSzPts val="1200"/>
              <a:buFont typeface="Calibri"/>
              <a:buChar char="●"/>
            </a:pPr>
            <a:r>
              <a:rPr lang="en" sz="1200">
                <a:highlight>
                  <a:srgbClr val="FFFFFF"/>
                </a:highlight>
                <a:latin typeface="Calibri"/>
                <a:ea typeface="Calibri"/>
                <a:cs typeface="Calibri"/>
                <a:sym typeface="Calibri"/>
              </a:rPr>
              <a:t>The province has also committed to a 100% Clean Electricity Delivery Standard that will ensure the grid is zero emissions.</a:t>
            </a:r>
            <a:endParaRPr sz="1200">
              <a:highlight>
                <a:srgbClr val="FFFFFF"/>
              </a:highlight>
              <a:latin typeface="Calibri"/>
              <a:ea typeface="Calibri"/>
              <a:cs typeface="Calibri"/>
              <a:sym typeface="Calibri"/>
            </a:endParaRPr>
          </a:p>
          <a:p>
            <a:pPr indent="-304800" lvl="0" marL="457200" rtl="0" algn="l">
              <a:lnSpc>
                <a:spcPct val="115000"/>
              </a:lnSpc>
              <a:spcBef>
                <a:spcPts val="1000"/>
              </a:spcBef>
              <a:spcAft>
                <a:spcPts val="0"/>
              </a:spcAft>
              <a:buSzPts val="1200"/>
              <a:buFont typeface="Calibri"/>
              <a:buChar char="●"/>
            </a:pPr>
            <a:r>
              <a:rPr lang="en" sz="1200">
                <a:highlight>
                  <a:srgbClr val="FFFFFF"/>
                </a:highlight>
                <a:latin typeface="Calibri"/>
                <a:ea typeface="Calibri"/>
                <a:cs typeface="Calibri"/>
                <a:sym typeface="Calibri"/>
              </a:rPr>
              <a:t>A wide selection of efficient electric equipment is now readily available, with technicians and contractors needed to install and service it.</a:t>
            </a:r>
            <a:endParaRPr sz="1200">
              <a:highlight>
                <a:srgbClr val="FFFFFF"/>
              </a:highlight>
              <a:latin typeface="Calibri"/>
              <a:ea typeface="Calibri"/>
              <a:cs typeface="Calibri"/>
              <a:sym typeface="Calibri"/>
            </a:endParaRPr>
          </a:p>
          <a:p>
            <a:pPr indent="-304800" lvl="0" marL="457200" rtl="0" algn="l">
              <a:lnSpc>
                <a:spcPct val="115000"/>
              </a:lnSpc>
              <a:spcBef>
                <a:spcPts val="1000"/>
              </a:spcBef>
              <a:spcAft>
                <a:spcPts val="0"/>
              </a:spcAft>
              <a:buClr>
                <a:schemeClr val="dk1"/>
              </a:buClr>
              <a:buSzPts val="1200"/>
              <a:buFont typeface="Calibri"/>
              <a:buChar char="●"/>
            </a:pPr>
            <a:r>
              <a:rPr lang="en" sz="1200">
                <a:highlight>
                  <a:srgbClr val="FFFFFF"/>
                </a:highlight>
                <a:latin typeface="Calibri"/>
                <a:ea typeface="Calibri"/>
                <a:cs typeface="Calibri"/>
                <a:sym typeface="Calibri"/>
              </a:rPr>
              <a:t>While electric baseboard heaters are still widely used across the province, they are not energy efficient. As a result, many builders are now specifying air-source electric heat pumps. </a:t>
            </a:r>
            <a:endParaRPr sz="1200">
              <a:highlight>
                <a:srgbClr val="FFFFFF"/>
              </a:highlight>
              <a:latin typeface="Calibri"/>
              <a:ea typeface="Calibri"/>
              <a:cs typeface="Calibri"/>
              <a:sym typeface="Calibri"/>
            </a:endParaRPr>
          </a:p>
          <a:p>
            <a:pPr indent="-304800" lvl="0" marL="457200" rtl="0" algn="l">
              <a:lnSpc>
                <a:spcPct val="115000"/>
              </a:lnSpc>
              <a:spcBef>
                <a:spcPts val="1000"/>
              </a:spcBef>
              <a:spcAft>
                <a:spcPts val="0"/>
              </a:spcAft>
              <a:buClr>
                <a:schemeClr val="dk1"/>
              </a:buClr>
              <a:buSzPts val="1200"/>
              <a:buFont typeface="Calibri"/>
              <a:buChar char="●"/>
            </a:pPr>
            <a:r>
              <a:rPr lang="en" sz="1200">
                <a:highlight>
                  <a:srgbClr val="FFFFFF"/>
                </a:highlight>
                <a:latin typeface="Calibri"/>
                <a:ea typeface="Calibri"/>
                <a:cs typeface="Calibri"/>
                <a:sym typeface="Calibri"/>
              </a:rPr>
              <a:t>Electric heat pumps provide cooling in the summers and heat in the winters.</a:t>
            </a:r>
            <a:endParaRPr sz="1200">
              <a:highlight>
                <a:srgbClr val="FFFFFF"/>
              </a:highlight>
              <a:latin typeface="Calibri"/>
              <a:ea typeface="Calibri"/>
              <a:cs typeface="Calibri"/>
              <a:sym typeface="Calibri"/>
            </a:endParaRPr>
          </a:p>
          <a:p>
            <a:pPr indent="-304800" lvl="0" marL="457200" rtl="0" algn="l">
              <a:lnSpc>
                <a:spcPct val="115000"/>
              </a:lnSpc>
              <a:spcBef>
                <a:spcPts val="1000"/>
              </a:spcBef>
              <a:spcAft>
                <a:spcPts val="0"/>
              </a:spcAft>
              <a:buSzPts val="1200"/>
              <a:buFont typeface="Calibri"/>
              <a:buChar char="●"/>
            </a:pPr>
            <a:r>
              <a:rPr lang="en" sz="1200">
                <a:highlight>
                  <a:srgbClr val="FFFFFF"/>
                </a:highlight>
                <a:latin typeface="Calibri"/>
                <a:ea typeface="Calibri"/>
                <a:cs typeface="Calibri"/>
                <a:sym typeface="Calibri"/>
              </a:rPr>
              <a:t>Cold climate heat pumps are built to work efficiently in conditions down to -25 degrees Celsius, with some systems maintaining an efficiency of over 200 percent at -18 degrees Celsius. </a:t>
            </a:r>
            <a:endParaRPr sz="1200">
              <a:highlight>
                <a:srgbClr val="FFFFFF"/>
              </a:highlight>
              <a:latin typeface="Calibri"/>
              <a:ea typeface="Calibri"/>
              <a:cs typeface="Calibri"/>
              <a:sym typeface="Calibri"/>
            </a:endParaRPr>
          </a:p>
          <a:p>
            <a:pPr indent="-304800" lvl="0" marL="457200" rtl="0" algn="l">
              <a:lnSpc>
                <a:spcPct val="115000"/>
              </a:lnSpc>
              <a:spcBef>
                <a:spcPts val="1000"/>
              </a:spcBef>
              <a:spcAft>
                <a:spcPts val="0"/>
              </a:spcAft>
              <a:buSzPts val="1200"/>
              <a:buFont typeface="Calibri"/>
              <a:buChar char="●"/>
            </a:pPr>
            <a:r>
              <a:rPr lang="en" sz="1200">
                <a:highlight>
                  <a:srgbClr val="FFFFFF"/>
                </a:highlight>
                <a:latin typeface="Calibri"/>
                <a:ea typeface="Calibri"/>
                <a:cs typeface="Calibri"/>
                <a:sym typeface="Calibri"/>
              </a:rPr>
              <a:t>Further, electric induction cooktops are quickly gaining popularity in the marketplace, and efficient electric water heaters are also readily available. </a:t>
            </a:r>
            <a:endParaRPr sz="1200">
              <a:highlight>
                <a:srgbClr val="FFFFFF"/>
              </a:highlight>
              <a:latin typeface="Calibri"/>
              <a:ea typeface="Calibri"/>
              <a:cs typeface="Calibri"/>
              <a:sym typeface="Calibri"/>
            </a:endParaRPr>
          </a:p>
          <a:p>
            <a:pPr indent="0" lvl="0" marL="0" rtl="0" algn="l">
              <a:lnSpc>
                <a:spcPct val="115000"/>
              </a:lnSpc>
              <a:spcBef>
                <a:spcPts val="1000"/>
              </a:spcBef>
              <a:spcAft>
                <a:spcPts val="0"/>
              </a:spcAft>
              <a:buSzPts val="1100"/>
              <a:buNone/>
            </a:pPr>
            <a:r>
              <a:t/>
            </a:r>
            <a:endParaRPr b="1" sz="1000">
              <a:highlight>
                <a:srgbClr val="FFFFFF"/>
              </a:highlight>
              <a:latin typeface="Calibri"/>
              <a:ea typeface="Calibri"/>
              <a:cs typeface="Calibri"/>
              <a:sym typeface="Calibri"/>
            </a:endParaRPr>
          </a:p>
          <a:p>
            <a:pPr indent="0" lvl="0" marL="0" rtl="0" algn="l">
              <a:lnSpc>
                <a:spcPct val="115000"/>
              </a:lnSpc>
              <a:spcBef>
                <a:spcPts val="1000"/>
              </a:spcBef>
              <a:spcAft>
                <a:spcPts val="0"/>
              </a:spcAft>
              <a:buSzPts val="1100"/>
              <a:buNone/>
            </a:pPr>
            <a:r>
              <a:rPr b="1" lang="en" sz="1000">
                <a:highlight>
                  <a:srgbClr val="FFFFFF"/>
                </a:highlight>
                <a:latin typeface="Calibri"/>
                <a:ea typeface="Calibri"/>
                <a:cs typeface="Calibri"/>
                <a:sym typeface="Calibri"/>
              </a:rPr>
              <a:t>Sources</a:t>
            </a:r>
            <a:r>
              <a:rPr lang="en" sz="1000">
                <a:highlight>
                  <a:srgbClr val="FFFFFF"/>
                </a:highlight>
                <a:latin typeface="Calibri"/>
                <a:ea typeface="Calibri"/>
                <a:cs typeface="Calibri"/>
                <a:sym typeface="Calibri"/>
              </a:rPr>
              <a:t>: </a:t>
            </a:r>
            <a:endParaRPr sz="1000">
              <a:highlight>
                <a:srgbClr val="FFFFFF"/>
              </a:highlight>
              <a:latin typeface="Calibri"/>
              <a:ea typeface="Calibri"/>
              <a:cs typeface="Calibri"/>
              <a:sym typeface="Calibri"/>
            </a:endParaRPr>
          </a:p>
          <a:p>
            <a:pPr indent="0" lvl="0" marL="0" rtl="0" algn="l">
              <a:lnSpc>
                <a:spcPct val="115000"/>
              </a:lnSpc>
              <a:spcBef>
                <a:spcPts val="1000"/>
              </a:spcBef>
              <a:spcAft>
                <a:spcPts val="0"/>
              </a:spcAft>
              <a:buSzPts val="1100"/>
              <a:buNone/>
            </a:pPr>
            <a:r>
              <a:rPr lang="en" sz="1000">
                <a:highlight>
                  <a:srgbClr val="FFFFFF"/>
                </a:highlight>
                <a:latin typeface="Calibri"/>
                <a:ea typeface="Calibri"/>
                <a:cs typeface="Calibri"/>
                <a:sym typeface="Calibri"/>
              </a:rPr>
              <a:t>Cold-climate air source heat pumps: assessing cost-effectiveness, energy savings and greenhouse gas emission reductions in Canadian homes; Ferguson, A; Sager, J. 2022, 36 pages. https://www.nrcan.gc.ca/maps-tools-and-publications/publications/energy-publications/publications/cold-climate-air-source-heat-pumps-assessing-cost-effectiveness-energy-savings-and-gr/24208</a:t>
            </a:r>
            <a:endParaRPr sz="1000">
              <a:highlight>
                <a:srgbClr val="FFFFFF"/>
              </a:highlight>
              <a:latin typeface="Calibri"/>
              <a:ea typeface="Calibri"/>
              <a:cs typeface="Calibri"/>
              <a:sym typeface="Calibri"/>
            </a:endParaRPr>
          </a:p>
          <a:p>
            <a:pPr indent="0" lvl="0" marL="0" rtl="0" algn="l">
              <a:lnSpc>
                <a:spcPct val="115000"/>
              </a:lnSpc>
              <a:spcBef>
                <a:spcPts val="1000"/>
              </a:spcBef>
              <a:spcAft>
                <a:spcPts val="1000"/>
              </a:spcAft>
              <a:buSzPts val="1100"/>
              <a:buNone/>
            </a:pPr>
            <a:r>
              <a:rPr lang="en" sz="1000">
                <a:highlight>
                  <a:srgbClr val="FFFFFF"/>
                </a:highlight>
                <a:latin typeface="Calibri"/>
                <a:ea typeface="Calibri"/>
                <a:cs typeface="Calibri"/>
                <a:sym typeface="Calibri"/>
              </a:rPr>
              <a:t>“What is a cold climate heat pump?” Province of British Columbia, Better Homes BC,  https://www.betterhomesbc.ca/products/what-is-a-cold-climate-heat-pump/</a:t>
            </a:r>
            <a:endParaRPr sz="1000">
              <a:highlight>
                <a:srgbClr val="FFFFFF"/>
              </a:highlight>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4" name="Google Shape;114;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1000"/>
              </a:spcBef>
              <a:spcAft>
                <a:spcPts val="0"/>
              </a:spcAft>
              <a:buSzPts val="1200"/>
              <a:buFont typeface="Calibri"/>
              <a:buChar char="●"/>
            </a:pPr>
            <a:r>
              <a:rPr lang="en" sz="1200">
                <a:highlight>
                  <a:srgbClr val="FFFFFF"/>
                </a:highlight>
                <a:latin typeface="Calibri"/>
                <a:ea typeface="Calibri"/>
                <a:cs typeface="Calibri"/>
                <a:sym typeface="Calibri"/>
              </a:rPr>
              <a:t>Zero or low carbon building energy systems are also available for larger commercial, institutional, or residential buildings. </a:t>
            </a:r>
            <a:endParaRPr sz="1200">
              <a:highlight>
                <a:srgbClr val="FFFFFF"/>
              </a:highlight>
              <a:latin typeface="Calibri"/>
              <a:ea typeface="Calibri"/>
              <a:cs typeface="Calibri"/>
              <a:sym typeface="Calibri"/>
            </a:endParaRPr>
          </a:p>
          <a:p>
            <a:pPr indent="-304800" lvl="0" marL="457200" rtl="0" algn="l">
              <a:lnSpc>
                <a:spcPct val="115000"/>
              </a:lnSpc>
              <a:spcBef>
                <a:spcPts val="1000"/>
              </a:spcBef>
              <a:spcAft>
                <a:spcPts val="0"/>
              </a:spcAft>
              <a:buSzPts val="1200"/>
              <a:buFont typeface="Calibri"/>
              <a:buChar char="●"/>
            </a:pPr>
            <a:r>
              <a:rPr lang="en" sz="1200">
                <a:highlight>
                  <a:srgbClr val="FFFFFF"/>
                </a:highlight>
                <a:latin typeface="Calibri"/>
                <a:ea typeface="Calibri"/>
                <a:cs typeface="Calibri"/>
                <a:sym typeface="Calibri"/>
              </a:rPr>
              <a:t>This is a 45-unit, three-storey condo development in Pemberton, B.C., occupied in March 2020.</a:t>
            </a:r>
            <a:endParaRPr sz="1200">
              <a:highlight>
                <a:srgbClr val="FFFFFF"/>
              </a:highlight>
              <a:latin typeface="Calibri"/>
              <a:ea typeface="Calibri"/>
              <a:cs typeface="Calibri"/>
              <a:sym typeface="Calibri"/>
            </a:endParaRPr>
          </a:p>
          <a:p>
            <a:pPr indent="-304800" lvl="0" marL="457200" rtl="0" algn="l">
              <a:lnSpc>
                <a:spcPct val="115000"/>
              </a:lnSpc>
              <a:spcBef>
                <a:spcPts val="1000"/>
              </a:spcBef>
              <a:spcAft>
                <a:spcPts val="0"/>
              </a:spcAft>
              <a:buSzPts val="1200"/>
              <a:buFont typeface="Calibri"/>
              <a:buChar char="●"/>
            </a:pPr>
            <a:r>
              <a:rPr lang="en" sz="1200">
                <a:highlight>
                  <a:srgbClr val="FFFFFF"/>
                </a:highlight>
                <a:latin typeface="Calibri"/>
                <a:ea typeface="Calibri"/>
                <a:cs typeface="Calibri"/>
                <a:sym typeface="Calibri"/>
              </a:rPr>
              <a:t>The developer supplied domestic hot water heating for the suites with the eight air-to-water electric heat pumps shown here. </a:t>
            </a:r>
            <a:r>
              <a:rPr lang="en" sz="1200">
                <a:solidFill>
                  <a:schemeClr val="dk1"/>
                </a:solidFill>
                <a:highlight>
                  <a:schemeClr val="lt1"/>
                </a:highlight>
                <a:latin typeface="Calibri"/>
                <a:ea typeface="Calibri"/>
                <a:cs typeface="Calibri"/>
                <a:sym typeface="Calibri"/>
              </a:rPr>
              <a:t>The technician in the image is bending over because he is trying to hear the heat pumps. They are so quiet they can only be heard when you are right in front of them.</a:t>
            </a:r>
            <a:endParaRPr sz="1200">
              <a:highlight>
                <a:srgbClr val="FFFFFF"/>
              </a:highlight>
              <a:latin typeface="Calibri"/>
              <a:ea typeface="Calibri"/>
              <a:cs typeface="Calibri"/>
              <a:sym typeface="Calibri"/>
            </a:endParaRPr>
          </a:p>
          <a:p>
            <a:pPr indent="-304800" lvl="0" marL="457200" rtl="0" algn="l">
              <a:lnSpc>
                <a:spcPct val="115000"/>
              </a:lnSpc>
              <a:spcBef>
                <a:spcPts val="1000"/>
              </a:spcBef>
              <a:spcAft>
                <a:spcPts val="0"/>
              </a:spcAft>
              <a:buSzPts val="1200"/>
              <a:buFont typeface="Calibri"/>
              <a:buChar char="●"/>
            </a:pPr>
            <a:r>
              <a:rPr lang="en" sz="1200">
                <a:highlight>
                  <a:srgbClr val="FFFFFF"/>
                </a:highlight>
                <a:latin typeface="Calibri"/>
                <a:ea typeface="Calibri"/>
                <a:cs typeface="Calibri"/>
                <a:sym typeface="Calibri"/>
              </a:rPr>
              <a:t>This project was built as a high performance building for less than it would have cost to build a code minimum building.</a:t>
            </a:r>
            <a:endParaRPr sz="1200">
              <a:highlight>
                <a:srgbClr val="FFFFFF"/>
              </a:highlight>
              <a:latin typeface="Calibri"/>
              <a:ea typeface="Calibri"/>
              <a:cs typeface="Calibri"/>
              <a:sym typeface="Calibri"/>
            </a:endParaRPr>
          </a:p>
          <a:p>
            <a:pPr indent="0" lvl="0" marL="457200" rtl="0" algn="l">
              <a:lnSpc>
                <a:spcPct val="115000"/>
              </a:lnSpc>
              <a:spcBef>
                <a:spcPts val="1000"/>
              </a:spcBef>
              <a:spcAft>
                <a:spcPts val="0"/>
              </a:spcAft>
              <a:buSzPts val="1100"/>
              <a:buNone/>
            </a:pPr>
            <a:r>
              <a:t/>
            </a:r>
            <a:endParaRPr sz="1200">
              <a:highlight>
                <a:srgbClr val="FFFFFF"/>
              </a:highlight>
              <a:latin typeface="Calibri"/>
              <a:ea typeface="Calibri"/>
              <a:cs typeface="Calibri"/>
              <a:sym typeface="Calibri"/>
            </a:endParaRPr>
          </a:p>
          <a:p>
            <a:pPr indent="0" lvl="0" marL="0" rtl="0" algn="l">
              <a:lnSpc>
                <a:spcPct val="115000"/>
              </a:lnSpc>
              <a:spcBef>
                <a:spcPts val="1000"/>
              </a:spcBef>
              <a:spcAft>
                <a:spcPts val="0"/>
              </a:spcAft>
              <a:buSzPts val="1100"/>
              <a:buNone/>
            </a:pPr>
            <a:r>
              <a:rPr b="1" lang="en" sz="1000">
                <a:highlight>
                  <a:srgbClr val="FFFFFF"/>
                </a:highlight>
                <a:latin typeface="Calibri"/>
                <a:ea typeface="Calibri"/>
                <a:cs typeface="Calibri"/>
                <a:sym typeface="Calibri"/>
              </a:rPr>
              <a:t>Sources</a:t>
            </a:r>
            <a:r>
              <a:rPr lang="en" sz="1000">
                <a:highlight>
                  <a:srgbClr val="FFFFFF"/>
                </a:highlight>
                <a:latin typeface="Calibri"/>
                <a:ea typeface="Calibri"/>
                <a:cs typeface="Calibri"/>
                <a:sym typeface="Calibri"/>
              </a:rPr>
              <a:t>:</a:t>
            </a:r>
            <a:endParaRPr sz="1000">
              <a:highlight>
                <a:srgbClr val="FFFFFF"/>
              </a:highlight>
              <a:latin typeface="Calibri"/>
              <a:ea typeface="Calibri"/>
              <a:cs typeface="Calibri"/>
              <a:sym typeface="Calibri"/>
            </a:endParaRPr>
          </a:p>
          <a:p>
            <a:pPr indent="0" lvl="0" marL="0" rtl="0" algn="l">
              <a:lnSpc>
                <a:spcPct val="115000"/>
              </a:lnSpc>
              <a:spcBef>
                <a:spcPts val="1000"/>
              </a:spcBef>
              <a:spcAft>
                <a:spcPts val="1000"/>
              </a:spcAft>
              <a:buSzPts val="1100"/>
              <a:buNone/>
            </a:pPr>
            <a:r>
              <a:rPr lang="en" sz="1000">
                <a:highlight>
                  <a:srgbClr val="FFFFFF"/>
                </a:highlight>
                <a:latin typeface="Calibri"/>
                <a:ea typeface="Calibri"/>
                <a:cs typeface="Calibri"/>
                <a:sym typeface="Calibri"/>
              </a:rPr>
              <a:t>“ZEBx Case Study: Orion – Real-Life Performance of a Step 4, All-Electric Building.” November 2022. https://www.zebx.org/case-study-orion-real-life-performance-of-a-step-4-all-electric-building/</a:t>
            </a:r>
            <a:endParaRPr sz="1000">
              <a:highlight>
                <a:srgbClr val="FFFFFF"/>
              </a:highlight>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3" name="Google Shape;123;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1000"/>
              </a:spcBef>
              <a:spcAft>
                <a:spcPts val="0"/>
              </a:spcAft>
              <a:buSzPts val="1200"/>
              <a:buFont typeface="Calibri"/>
              <a:buChar char="●"/>
            </a:pPr>
            <a:r>
              <a:rPr lang="en" sz="1200">
                <a:highlight>
                  <a:srgbClr val="FFFFFF"/>
                </a:highlight>
                <a:latin typeface="Calibri"/>
                <a:ea typeface="Calibri"/>
                <a:cs typeface="Calibri"/>
                <a:sym typeface="Calibri"/>
              </a:rPr>
              <a:t>Local governments are also showing leadership on zero-emissions low-energy buildings—even with civic facilities that historically have relied heavily on fossil fuels.</a:t>
            </a:r>
            <a:endParaRPr sz="1200">
              <a:highlight>
                <a:srgbClr val="FFFFFF"/>
              </a:highlight>
              <a:latin typeface="Calibri"/>
              <a:ea typeface="Calibri"/>
              <a:cs typeface="Calibri"/>
              <a:sym typeface="Calibri"/>
            </a:endParaRPr>
          </a:p>
          <a:p>
            <a:pPr indent="-304800" lvl="0" marL="457200" rtl="0" algn="l">
              <a:lnSpc>
                <a:spcPct val="115000"/>
              </a:lnSpc>
              <a:spcBef>
                <a:spcPts val="1000"/>
              </a:spcBef>
              <a:spcAft>
                <a:spcPts val="0"/>
              </a:spcAft>
              <a:buSzPts val="1200"/>
              <a:buFont typeface="Calibri"/>
              <a:buChar char="●"/>
            </a:pPr>
            <a:r>
              <a:rPr lang="en" sz="1200">
                <a:highlight>
                  <a:srgbClr val="FFFFFF"/>
                </a:highlight>
                <a:latin typeface="Calibri"/>
                <a:ea typeface="Calibri"/>
                <a:cs typeface="Calibri"/>
                <a:sym typeface="Calibri"/>
              </a:rPr>
              <a:t>This is the təməsew̓txʷ Aquatic and Community Centre which is under construction in the City of New Westminster. [</a:t>
            </a:r>
            <a:r>
              <a:rPr lang="en" sz="1200" u="sng">
                <a:solidFill>
                  <a:schemeClr val="hlink"/>
                </a:solidFill>
                <a:highlight>
                  <a:srgbClr val="FFFFFF"/>
                </a:highlight>
                <a:latin typeface="Calibri"/>
                <a:ea typeface="Calibri"/>
                <a:cs typeface="Calibri"/>
                <a:sym typeface="Calibri"/>
                <a:hlinkClick r:id="rId2"/>
              </a:rPr>
              <a:t>Pronunciation help here</a:t>
            </a:r>
            <a:r>
              <a:rPr lang="en" sz="1200">
                <a:highlight>
                  <a:srgbClr val="FFFFFF"/>
                </a:highlight>
                <a:latin typeface="Calibri"/>
                <a:ea typeface="Calibri"/>
                <a:cs typeface="Calibri"/>
                <a:sym typeface="Calibri"/>
              </a:rPr>
              <a:t>.]</a:t>
            </a:r>
            <a:endParaRPr sz="1200">
              <a:highlight>
                <a:srgbClr val="FFFFFF"/>
              </a:highlight>
              <a:latin typeface="Calibri"/>
              <a:ea typeface="Calibri"/>
              <a:cs typeface="Calibri"/>
              <a:sym typeface="Calibri"/>
            </a:endParaRPr>
          </a:p>
          <a:p>
            <a:pPr indent="-304800" lvl="0" marL="457200" rtl="0" algn="l">
              <a:lnSpc>
                <a:spcPct val="115000"/>
              </a:lnSpc>
              <a:spcBef>
                <a:spcPts val="1000"/>
              </a:spcBef>
              <a:spcAft>
                <a:spcPts val="0"/>
              </a:spcAft>
              <a:buSzPts val="1200"/>
              <a:buFont typeface="Calibri"/>
              <a:buChar char="●"/>
            </a:pPr>
            <a:r>
              <a:rPr lang="en" sz="1200">
                <a:highlight>
                  <a:srgbClr val="FFFFFF"/>
                </a:highlight>
                <a:latin typeface="Calibri"/>
                <a:ea typeface="Calibri"/>
                <a:cs typeface="Calibri"/>
                <a:sym typeface="Calibri"/>
              </a:rPr>
              <a:t>This is an example of a building where water heating is a major energy requirement.</a:t>
            </a:r>
            <a:endParaRPr sz="1200">
              <a:highlight>
                <a:srgbClr val="FFFFFF"/>
              </a:highlight>
              <a:latin typeface="Calibri"/>
              <a:ea typeface="Calibri"/>
              <a:cs typeface="Calibri"/>
              <a:sym typeface="Calibri"/>
            </a:endParaRPr>
          </a:p>
          <a:p>
            <a:pPr indent="-304800" lvl="0" marL="457200" rtl="0" algn="l">
              <a:lnSpc>
                <a:spcPct val="115000"/>
              </a:lnSpc>
              <a:spcBef>
                <a:spcPts val="1000"/>
              </a:spcBef>
              <a:spcAft>
                <a:spcPts val="0"/>
              </a:spcAft>
              <a:buClr>
                <a:schemeClr val="dk1"/>
              </a:buClr>
              <a:buSzPts val="1200"/>
              <a:buFont typeface="Calibri"/>
              <a:buChar char="●"/>
            </a:pPr>
            <a:r>
              <a:rPr lang="en" sz="1200">
                <a:solidFill>
                  <a:schemeClr val="dk1"/>
                </a:solidFill>
                <a:highlight>
                  <a:srgbClr val="FFFFFF"/>
                </a:highlight>
                <a:latin typeface="Calibri"/>
                <a:ea typeface="Calibri"/>
                <a:cs typeface="Calibri"/>
                <a:sym typeface="Calibri"/>
              </a:rPr>
              <a:t>This facility will heat pool water with primarily zero-emissions all electric heat pumps.</a:t>
            </a:r>
            <a:endParaRPr sz="1200">
              <a:solidFill>
                <a:srgbClr val="222222"/>
              </a:solidFill>
              <a:highlight>
                <a:srgbClr val="FFFFFF"/>
              </a:highlight>
              <a:latin typeface="Calibri"/>
              <a:ea typeface="Calibri"/>
              <a:cs typeface="Calibri"/>
              <a:sym typeface="Calibri"/>
            </a:endParaRPr>
          </a:p>
          <a:p>
            <a:pPr indent="-298450" lvl="0" marL="457200" rtl="0" algn="l">
              <a:lnSpc>
                <a:spcPct val="115000"/>
              </a:lnSpc>
              <a:spcBef>
                <a:spcPts val="1000"/>
              </a:spcBef>
              <a:spcAft>
                <a:spcPts val="0"/>
              </a:spcAft>
              <a:buClr>
                <a:schemeClr val="dk1"/>
              </a:buClr>
              <a:buSzPts val="1100"/>
              <a:buFont typeface="Calibri"/>
              <a:buChar char="●"/>
            </a:pPr>
            <a:r>
              <a:rPr lang="en" sz="1200">
                <a:solidFill>
                  <a:schemeClr val="dk1"/>
                </a:solidFill>
                <a:latin typeface="Calibri"/>
                <a:ea typeface="Calibri"/>
                <a:cs typeface="Calibri"/>
                <a:sym typeface="Calibri"/>
              </a:rPr>
              <a:t>A rooftop solar photovoltaic array will supply 5% of the building’s total electricity, reducing demand on the grid.  </a:t>
            </a:r>
            <a:endParaRPr sz="1200">
              <a:highlight>
                <a:srgbClr val="FFFFFF"/>
              </a:highlight>
              <a:latin typeface="Calibri"/>
              <a:ea typeface="Calibri"/>
              <a:cs typeface="Calibri"/>
              <a:sym typeface="Calibri"/>
            </a:endParaRPr>
          </a:p>
          <a:p>
            <a:pPr indent="-304800" lvl="0" marL="457200" rtl="0" algn="l">
              <a:lnSpc>
                <a:spcPct val="115000"/>
              </a:lnSpc>
              <a:spcBef>
                <a:spcPts val="1000"/>
              </a:spcBef>
              <a:spcAft>
                <a:spcPts val="0"/>
              </a:spcAft>
              <a:buClr>
                <a:schemeClr val="dk1"/>
              </a:buClr>
              <a:buSzPts val="1200"/>
              <a:buFont typeface="Calibri"/>
              <a:buChar char="●"/>
            </a:pPr>
            <a:r>
              <a:rPr lang="en" sz="1200">
                <a:solidFill>
                  <a:schemeClr val="dk1"/>
                </a:solidFill>
                <a:highlight>
                  <a:srgbClr val="FFFFFF"/>
                </a:highlight>
                <a:latin typeface="Calibri"/>
                <a:ea typeface="Calibri"/>
                <a:cs typeface="Calibri"/>
                <a:sym typeface="Calibri"/>
              </a:rPr>
              <a:t>The project team also selected highly energy efficient equipment, such as the Danish filtration technology shown here, the first installation in North America. </a:t>
            </a:r>
            <a:endParaRPr sz="1200">
              <a:solidFill>
                <a:schemeClr val="dk1"/>
              </a:solidFill>
              <a:highlight>
                <a:srgbClr val="FFFFFF"/>
              </a:highlight>
              <a:latin typeface="Calibri"/>
              <a:ea typeface="Calibri"/>
              <a:cs typeface="Calibri"/>
              <a:sym typeface="Calibri"/>
            </a:endParaRPr>
          </a:p>
          <a:p>
            <a:pPr indent="-304800" lvl="0" marL="457200" rtl="0" algn="l">
              <a:lnSpc>
                <a:spcPct val="115000"/>
              </a:lnSpc>
              <a:spcBef>
                <a:spcPts val="1000"/>
              </a:spcBef>
              <a:spcAft>
                <a:spcPts val="0"/>
              </a:spcAft>
              <a:buClr>
                <a:schemeClr val="dk1"/>
              </a:buClr>
              <a:buSzPts val="1200"/>
              <a:buFont typeface="Calibri"/>
              <a:buChar char="●"/>
            </a:pPr>
            <a:r>
              <a:rPr lang="en" sz="1200">
                <a:solidFill>
                  <a:schemeClr val="dk1"/>
                </a:solidFill>
                <a:highlight>
                  <a:srgbClr val="FFFFFF"/>
                </a:highlight>
                <a:latin typeface="Calibri"/>
                <a:ea typeface="Calibri"/>
                <a:cs typeface="Calibri"/>
                <a:sym typeface="Calibri"/>
              </a:rPr>
              <a:t>It is one contributing element to a low-energy mechanicals system, specific to the needs of the aquatics system.</a:t>
            </a:r>
            <a:endParaRPr sz="1200">
              <a:solidFill>
                <a:schemeClr val="dk1"/>
              </a:solidFill>
              <a:highlight>
                <a:srgbClr val="FFFFFF"/>
              </a:highlight>
              <a:latin typeface="Calibri"/>
              <a:ea typeface="Calibri"/>
              <a:cs typeface="Calibri"/>
              <a:sym typeface="Calibri"/>
            </a:endParaRPr>
          </a:p>
          <a:p>
            <a:pPr indent="0" lvl="0" marL="0" rtl="0" algn="l">
              <a:lnSpc>
                <a:spcPct val="115000"/>
              </a:lnSpc>
              <a:spcBef>
                <a:spcPts val="1000"/>
              </a:spcBef>
              <a:spcAft>
                <a:spcPts val="0"/>
              </a:spcAft>
              <a:buSzPts val="1100"/>
              <a:buNone/>
            </a:pPr>
            <a:r>
              <a:t/>
            </a:r>
            <a:endParaRPr sz="1200">
              <a:highlight>
                <a:srgbClr val="FFFFFF"/>
              </a:highlight>
              <a:latin typeface="Calibri"/>
              <a:ea typeface="Calibri"/>
              <a:cs typeface="Calibri"/>
              <a:sym typeface="Calibri"/>
            </a:endParaRPr>
          </a:p>
          <a:p>
            <a:pPr indent="0" lvl="0" marL="0" rtl="0" algn="l">
              <a:lnSpc>
                <a:spcPct val="115000"/>
              </a:lnSpc>
              <a:spcBef>
                <a:spcPts val="1000"/>
              </a:spcBef>
              <a:spcAft>
                <a:spcPts val="1000"/>
              </a:spcAft>
              <a:buSzPts val="1100"/>
              <a:buNone/>
            </a:pPr>
            <a:r>
              <a:t/>
            </a:r>
            <a:endParaRPr sz="1200">
              <a:highlight>
                <a:srgbClr val="FFFFFF"/>
              </a:highlight>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3" name="Google Shape;133;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This brings us to the new regulation we are discussing today: The Zero Carbon Step Code </a:t>
            </a:r>
            <a:endParaRPr sz="1200">
              <a:solidFill>
                <a:schemeClr val="dk1"/>
              </a:solidFill>
              <a:latin typeface="Calibri"/>
              <a:ea typeface="Calibri"/>
              <a:cs typeface="Calibri"/>
              <a:sym typeface="Calibri"/>
            </a:endParaRPr>
          </a:p>
          <a:p>
            <a:pPr indent="-304800" lvl="0" marL="457200" rtl="0" algn="l">
              <a:lnSpc>
                <a:spcPct val="115000"/>
              </a:lnSpc>
              <a:spcBef>
                <a:spcPts val="100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This is a new section of the British Columbia Building Code that local governments may use, if they wish, to regulate the greenhouse gas pollution produced by new buildings.</a:t>
            </a:r>
            <a:endParaRPr sz="1200">
              <a:solidFill>
                <a:schemeClr val="dk1"/>
              </a:solidFill>
              <a:latin typeface="Calibri"/>
              <a:ea typeface="Calibri"/>
              <a:cs typeface="Calibri"/>
              <a:sym typeface="Calibri"/>
            </a:endParaRPr>
          </a:p>
          <a:p>
            <a:pPr indent="-304800" lvl="0" marL="457200" rtl="0" algn="l">
              <a:lnSpc>
                <a:spcPct val="115000"/>
              </a:lnSpc>
              <a:spcBef>
                <a:spcPts val="100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There are three important points I want to clarify off the top: </a:t>
            </a:r>
            <a:endParaRPr sz="1200">
              <a:solidFill>
                <a:schemeClr val="dk1"/>
              </a:solidFill>
              <a:latin typeface="Calibri"/>
              <a:ea typeface="Calibri"/>
              <a:cs typeface="Calibri"/>
              <a:sym typeface="Calibri"/>
            </a:endParaRPr>
          </a:p>
          <a:p>
            <a:pPr indent="-304800" lvl="1" marL="914400" rtl="0" algn="l">
              <a:lnSpc>
                <a:spcPct val="115000"/>
              </a:lnSpc>
              <a:spcBef>
                <a:spcPts val="100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First, The Zero Carbon Step Code is </a:t>
            </a:r>
            <a:r>
              <a:rPr b="1" lang="en" sz="1200">
                <a:solidFill>
                  <a:schemeClr val="dk1"/>
                </a:solidFill>
                <a:latin typeface="Calibri"/>
                <a:ea typeface="Calibri"/>
                <a:cs typeface="Calibri"/>
                <a:sym typeface="Calibri"/>
              </a:rPr>
              <a:t>not a part of the existing BC Energy Step Code</a:t>
            </a:r>
            <a:r>
              <a:rPr lang="en" sz="1200">
                <a:solidFill>
                  <a:schemeClr val="dk1"/>
                </a:solidFill>
                <a:latin typeface="Calibri"/>
                <a:ea typeface="Calibri"/>
                <a:cs typeface="Calibri"/>
                <a:sym typeface="Calibri"/>
              </a:rPr>
              <a:t>. You can think of it as a sibling regulation. While the BC Energy Step Code addresses the </a:t>
            </a:r>
            <a:r>
              <a:rPr b="1" lang="en" sz="1200">
                <a:solidFill>
                  <a:schemeClr val="dk1"/>
                </a:solidFill>
                <a:latin typeface="Calibri"/>
                <a:ea typeface="Calibri"/>
                <a:cs typeface="Calibri"/>
                <a:sym typeface="Calibri"/>
              </a:rPr>
              <a:t>energy-efficiency performance</a:t>
            </a:r>
            <a:r>
              <a:rPr lang="en" sz="1200">
                <a:solidFill>
                  <a:schemeClr val="dk1"/>
                </a:solidFill>
                <a:latin typeface="Calibri"/>
                <a:ea typeface="Calibri"/>
                <a:cs typeface="Calibri"/>
                <a:sym typeface="Calibri"/>
              </a:rPr>
              <a:t> of new buildings, this new Zero Carbon Step Code targets their carbon performance. They both sit side by side within the BC Building Code but are two separate regulations, and a local government may use either, or both.</a:t>
            </a:r>
            <a:endParaRPr sz="1200">
              <a:solidFill>
                <a:schemeClr val="dk1"/>
              </a:solidFill>
              <a:latin typeface="Calibri"/>
              <a:ea typeface="Calibri"/>
              <a:cs typeface="Calibri"/>
              <a:sym typeface="Calibri"/>
            </a:endParaRPr>
          </a:p>
          <a:p>
            <a:pPr indent="-304800" lvl="1" marL="914400" rtl="0" algn="l">
              <a:lnSpc>
                <a:spcPct val="115000"/>
              </a:lnSpc>
              <a:spcBef>
                <a:spcPts val="100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Second, the standard only addresses the </a:t>
            </a:r>
            <a:r>
              <a:rPr b="1" lang="en" sz="1200">
                <a:solidFill>
                  <a:schemeClr val="dk1"/>
                </a:solidFill>
                <a:latin typeface="Calibri"/>
                <a:ea typeface="Calibri"/>
                <a:cs typeface="Calibri"/>
                <a:sym typeface="Calibri"/>
              </a:rPr>
              <a:t>emissions produced by buildings during their operation</a:t>
            </a:r>
            <a:r>
              <a:rPr lang="en" sz="1200">
                <a:solidFill>
                  <a:schemeClr val="dk1"/>
                </a:solidFill>
                <a:latin typeface="Calibri"/>
                <a:ea typeface="Calibri"/>
                <a:cs typeface="Calibri"/>
                <a:sym typeface="Calibri"/>
              </a:rPr>
              <a:t>. It does not regulate a building’s embodied emissions, that is, those those generated by building material manufacturing, and transportation, and the carbon pollution that is produced by construction equipment.</a:t>
            </a:r>
            <a:endParaRPr sz="1200">
              <a:solidFill>
                <a:schemeClr val="dk1"/>
              </a:solidFill>
              <a:latin typeface="Calibri"/>
              <a:ea typeface="Calibri"/>
              <a:cs typeface="Calibri"/>
              <a:sym typeface="Calibri"/>
            </a:endParaRPr>
          </a:p>
          <a:p>
            <a:pPr indent="-304800" lvl="1" marL="914400" rtl="0" algn="l">
              <a:lnSpc>
                <a:spcPct val="115000"/>
              </a:lnSpc>
              <a:spcBef>
                <a:spcPts val="100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And third, while we know that </a:t>
            </a:r>
            <a:r>
              <a:rPr lang="en" sz="1200">
                <a:solidFill>
                  <a:schemeClr val="dk1"/>
                </a:solidFill>
                <a:highlight>
                  <a:schemeClr val="lt1"/>
                </a:highlight>
                <a:latin typeface="Calibri"/>
                <a:ea typeface="Calibri"/>
                <a:cs typeface="Calibri"/>
                <a:sym typeface="Calibri"/>
              </a:rPr>
              <a:t>much of a given community’s carbon pollution originates with existing buildings, the Zero Carbon Step Code addresses </a:t>
            </a:r>
            <a:r>
              <a:rPr b="1" lang="en" sz="1200">
                <a:solidFill>
                  <a:schemeClr val="dk1"/>
                </a:solidFill>
                <a:highlight>
                  <a:schemeClr val="lt1"/>
                </a:highlight>
                <a:latin typeface="Calibri"/>
                <a:ea typeface="Calibri"/>
                <a:cs typeface="Calibri"/>
                <a:sym typeface="Calibri"/>
              </a:rPr>
              <a:t>new buildings only</a:t>
            </a:r>
            <a:r>
              <a:rPr lang="en" sz="1200">
                <a:solidFill>
                  <a:schemeClr val="dk1"/>
                </a:solidFill>
                <a:highlight>
                  <a:schemeClr val="lt1"/>
                </a:highlight>
                <a:latin typeface="Calibri"/>
                <a:ea typeface="Calibri"/>
                <a:cs typeface="Calibri"/>
                <a:sym typeface="Calibri"/>
              </a:rPr>
              <a:t>. In this way, it will reduce the number of buildings that will need to be retrofitted down the road.</a:t>
            </a:r>
            <a:endParaRPr sz="1200">
              <a:latin typeface="Calibri"/>
              <a:ea typeface="Calibri"/>
              <a:cs typeface="Calibri"/>
              <a:sym typeface="Calibri"/>
            </a:endParaRPr>
          </a:p>
          <a:p>
            <a:pPr indent="-304800" lvl="0" marL="457200" rtl="0" algn="l">
              <a:lnSpc>
                <a:spcPct val="115000"/>
              </a:lnSpc>
              <a:spcBef>
                <a:spcPts val="1000"/>
              </a:spcBef>
              <a:spcAft>
                <a:spcPts val="1000"/>
              </a:spcAft>
              <a:buClr>
                <a:schemeClr val="dk1"/>
              </a:buClr>
              <a:buSzPts val="1200"/>
              <a:buFont typeface="Calibri"/>
              <a:buChar char="●"/>
            </a:pPr>
            <a:r>
              <a:rPr lang="en" sz="1200">
                <a:solidFill>
                  <a:schemeClr val="dk1"/>
                </a:solidFill>
                <a:latin typeface="Calibri"/>
                <a:ea typeface="Calibri"/>
                <a:cs typeface="Calibri"/>
                <a:sym typeface="Calibri"/>
              </a:rPr>
              <a:t>Builders and developers working in communities that have adopted it will be required to demonstrate compliance with one or more of its levels. Before getting into how that will work, I would like to spend a moment explaining why the government has introduced it.</a:t>
            </a:r>
            <a:endParaRPr sz="1200">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8" name="Google Shape;138;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1000"/>
              </a:spcBef>
              <a:spcAft>
                <a:spcPts val="0"/>
              </a:spcAft>
              <a:buSzPts val="1200"/>
              <a:buFont typeface="Calibri"/>
              <a:buChar char="●"/>
            </a:pPr>
            <a:r>
              <a:rPr lang="en" sz="1200">
                <a:highlight>
                  <a:srgbClr val="FFFFFF"/>
                </a:highlight>
                <a:latin typeface="Calibri"/>
                <a:ea typeface="Calibri"/>
                <a:cs typeface="Calibri"/>
                <a:sym typeface="Calibri"/>
              </a:rPr>
              <a:t>In 2021, the province released its CleanBC Roadmap to 2030 climate plan. It included a commitment that</a:t>
            </a:r>
            <a:r>
              <a:rPr lang="en" sz="1200">
                <a:solidFill>
                  <a:schemeClr val="dk1"/>
                </a:solidFill>
                <a:highlight>
                  <a:schemeClr val="lt1"/>
                </a:highlight>
                <a:latin typeface="Calibri"/>
                <a:ea typeface="Calibri"/>
                <a:cs typeface="Calibri"/>
                <a:sym typeface="Calibri"/>
              </a:rPr>
              <a:t> “all new buildings in the province must produce zero greenhouse gas pollution </a:t>
            </a:r>
            <a:r>
              <a:rPr b="1" lang="en" sz="1200">
                <a:solidFill>
                  <a:schemeClr val="dk1"/>
                </a:solidFill>
                <a:highlight>
                  <a:schemeClr val="lt1"/>
                </a:highlight>
                <a:latin typeface="Calibri"/>
                <a:ea typeface="Calibri"/>
                <a:cs typeface="Calibri"/>
                <a:sym typeface="Calibri"/>
              </a:rPr>
              <a:t>from their operations</a:t>
            </a:r>
            <a:r>
              <a:rPr lang="en" sz="1200">
                <a:solidFill>
                  <a:schemeClr val="dk1"/>
                </a:solidFill>
                <a:highlight>
                  <a:schemeClr val="lt1"/>
                </a:highlight>
                <a:latin typeface="Calibri"/>
                <a:ea typeface="Calibri"/>
                <a:cs typeface="Calibri"/>
                <a:sym typeface="Calibri"/>
              </a:rPr>
              <a:t> by 2030.” </a:t>
            </a:r>
            <a:endParaRPr sz="1200">
              <a:solidFill>
                <a:schemeClr val="dk1"/>
              </a:solidFill>
              <a:highlight>
                <a:schemeClr val="lt1"/>
              </a:highlight>
              <a:latin typeface="Calibri"/>
              <a:ea typeface="Calibri"/>
              <a:cs typeface="Calibri"/>
              <a:sym typeface="Calibri"/>
            </a:endParaRPr>
          </a:p>
          <a:p>
            <a:pPr indent="-304800" lvl="0" marL="457200" rtl="0" algn="l">
              <a:lnSpc>
                <a:spcPct val="115000"/>
              </a:lnSpc>
              <a:spcBef>
                <a:spcPts val="1000"/>
              </a:spcBef>
              <a:spcAft>
                <a:spcPts val="0"/>
              </a:spcAft>
              <a:buClr>
                <a:schemeClr val="dk1"/>
              </a:buClr>
              <a:buSzPts val="1200"/>
              <a:buFont typeface="Calibri"/>
              <a:buChar char="●"/>
            </a:pPr>
            <a:r>
              <a:rPr lang="en" sz="1200">
                <a:solidFill>
                  <a:schemeClr val="dk1"/>
                </a:solidFill>
                <a:highlight>
                  <a:schemeClr val="lt1"/>
                </a:highlight>
                <a:latin typeface="Calibri"/>
                <a:ea typeface="Calibri"/>
                <a:cs typeface="Calibri"/>
                <a:sym typeface="Calibri"/>
              </a:rPr>
              <a:t>The province also established interim dates for mandatory carbon limits which we will cover later in this presentation.</a:t>
            </a:r>
            <a:endParaRPr sz="1200">
              <a:solidFill>
                <a:schemeClr val="dk1"/>
              </a:solidFill>
              <a:highlight>
                <a:schemeClr val="lt1"/>
              </a:highlight>
              <a:latin typeface="Calibri"/>
              <a:ea typeface="Calibri"/>
              <a:cs typeface="Calibri"/>
              <a:sym typeface="Calibri"/>
            </a:endParaRPr>
          </a:p>
          <a:p>
            <a:pPr indent="-304800" lvl="0" marL="457200" rtl="0" algn="l">
              <a:lnSpc>
                <a:spcPct val="115000"/>
              </a:lnSpc>
              <a:spcBef>
                <a:spcPts val="1000"/>
              </a:spcBef>
              <a:spcAft>
                <a:spcPts val="0"/>
              </a:spcAft>
              <a:buClr>
                <a:schemeClr val="dk1"/>
              </a:buClr>
              <a:buSzPts val="1200"/>
              <a:buFont typeface="Calibri"/>
              <a:buChar char="●"/>
            </a:pPr>
            <a:r>
              <a:rPr lang="en" sz="1200">
                <a:solidFill>
                  <a:schemeClr val="dk1"/>
                </a:solidFill>
                <a:highlight>
                  <a:schemeClr val="lt1"/>
                </a:highlight>
                <a:latin typeface="Calibri"/>
                <a:ea typeface="Calibri"/>
                <a:cs typeface="Calibri"/>
                <a:sym typeface="Calibri"/>
              </a:rPr>
              <a:t>In 2023, the Province of British Columbia entered the Zero Carbon Step Code into regulation as the pathway to get there.</a:t>
            </a:r>
            <a:endParaRPr sz="1200">
              <a:solidFill>
                <a:schemeClr val="dk1"/>
              </a:solidFill>
              <a:highlight>
                <a:schemeClr val="lt1"/>
              </a:highlight>
              <a:latin typeface="Calibri"/>
              <a:ea typeface="Calibri"/>
              <a:cs typeface="Calibri"/>
              <a:sym typeface="Calibri"/>
            </a:endParaRPr>
          </a:p>
          <a:p>
            <a:pPr indent="-304800" lvl="0" marL="457200" rtl="0" algn="l">
              <a:lnSpc>
                <a:spcPct val="115000"/>
              </a:lnSpc>
              <a:spcBef>
                <a:spcPts val="1000"/>
              </a:spcBef>
              <a:spcAft>
                <a:spcPts val="0"/>
              </a:spcAft>
              <a:buClr>
                <a:schemeClr val="dk1"/>
              </a:buClr>
              <a:buSzPts val="1200"/>
              <a:buFont typeface="Calibri"/>
              <a:buChar char="●"/>
            </a:pPr>
            <a:r>
              <a:rPr lang="en" sz="1200">
                <a:solidFill>
                  <a:schemeClr val="dk1"/>
                </a:solidFill>
                <a:highlight>
                  <a:schemeClr val="lt1"/>
                </a:highlight>
                <a:latin typeface="Calibri"/>
                <a:ea typeface="Calibri"/>
                <a:cs typeface="Calibri"/>
                <a:sym typeface="Calibri"/>
              </a:rPr>
              <a:t>Local governments may now reference the Zero Carbon Step Code in their building bylaws, if they wish.</a:t>
            </a:r>
            <a:endParaRPr sz="1200">
              <a:solidFill>
                <a:schemeClr val="dk1"/>
              </a:solidFill>
              <a:highlight>
                <a:schemeClr val="lt1"/>
              </a:highlight>
              <a:latin typeface="Calibri"/>
              <a:ea typeface="Calibri"/>
              <a:cs typeface="Calibri"/>
              <a:sym typeface="Calibri"/>
            </a:endParaRPr>
          </a:p>
          <a:p>
            <a:pPr indent="-304800" lvl="0" marL="457200" rtl="0" algn="l">
              <a:lnSpc>
                <a:spcPct val="115000"/>
              </a:lnSpc>
              <a:spcBef>
                <a:spcPts val="1000"/>
              </a:spcBef>
              <a:spcAft>
                <a:spcPts val="0"/>
              </a:spcAft>
              <a:buClr>
                <a:schemeClr val="dk1"/>
              </a:buClr>
              <a:buSzPts val="1200"/>
              <a:buFont typeface="Calibri"/>
              <a:buChar char="●"/>
            </a:pPr>
            <a:r>
              <a:rPr lang="en" sz="1200">
                <a:solidFill>
                  <a:schemeClr val="dk1"/>
                </a:solidFill>
                <a:highlight>
                  <a:schemeClr val="lt1"/>
                </a:highlight>
                <a:latin typeface="Calibri"/>
                <a:ea typeface="Calibri"/>
                <a:cs typeface="Calibri"/>
                <a:sym typeface="Calibri"/>
              </a:rPr>
              <a:t>It offers them a new tool to help them reach their climate objectives, and by extension, help the province meet its own greenhouse gas targets.</a:t>
            </a:r>
            <a:endParaRPr sz="1200">
              <a:solidFill>
                <a:schemeClr val="dk1"/>
              </a:solidFill>
              <a:highlight>
                <a:schemeClr val="lt1"/>
              </a:highlight>
              <a:latin typeface="Calibri"/>
              <a:ea typeface="Calibri"/>
              <a:cs typeface="Calibri"/>
              <a:sym typeface="Calibri"/>
            </a:endParaRPr>
          </a:p>
          <a:p>
            <a:pPr indent="-304800" lvl="0" marL="457200" rtl="0" algn="l">
              <a:lnSpc>
                <a:spcPct val="115000"/>
              </a:lnSpc>
              <a:spcBef>
                <a:spcPts val="100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The Zero Carbon Step Code is available to all local governments except the City of Vancouver, which has its own building code and its own plan to reduce carbon from buildings.</a:t>
            </a:r>
            <a:endParaRPr sz="1200">
              <a:solidFill>
                <a:schemeClr val="dk1"/>
              </a:solidFill>
              <a:latin typeface="Calibri"/>
              <a:ea typeface="Calibri"/>
              <a:cs typeface="Calibri"/>
              <a:sym typeface="Calibri"/>
            </a:endParaRPr>
          </a:p>
          <a:p>
            <a:pPr indent="-304800" lvl="0" marL="457200" rtl="0" algn="l">
              <a:lnSpc>
                <a:spcPct val="115000"/>
              </a:lnSpc>
              <a:spcBef>
                <a:spcPts val="1000"/>
              </a:spcBef>
              <a:spcAft>
                <a:spcPts val="1000"/>
              </a:spcAft>
              <a:buClr>
                <a:schemeClr val="dk1"/>
              </a:buClr>
              <a:buSzPts val="1200"/>
              <a:buFont typeface="Calibri"/>
              <a:buChar char="●"/>
            </a:pPr>
            <a:r>
              <a:rPr lang="en" sz="1200">
                <a:solidFill>
                  <a:schemeClr val="dk1"/>
                </a:solidFill>
                <a:latin typeface="Calibri"/>
                <a:ea typeface="Calibri"/>
                <a:cs typeface="Calibri"/>
                <a:sym typeface="Calibri"/>
              </a:rPr>
              <a:t>This regulation is also optional for local governments, at least for now</a:t>
            </a:r>
            <a:r>
              <a:rPr lang="en" sz="1200">
                <a:solidFill>
                  <a:schemeClr val="dk1"/>
                </a:solidFill>
                <a:highlight>
                  <a:schemeClr val="lt1"/>
                </a:highlight>
                <a:latin typeface="Calibri"/>
                <a:ea typeface="Calibri"/>
                <a:cs typeface="Calibri"/>
                <a:sym typeface="Calibri"/>
              </a:rPr>
              <a:t>. In a few minutes, we’ll cover the carbon limits that the province will be introducing in the coming years.</a:t>
            </a:r>
            <a:endParaRPr sz="1200">
              <a:solidFill>
                <a:schemeClr val="dk1"/>
              </a:solidFill>
              <a:highlight>
                <a:schemeClr val="lt1"/>
              </a:highlight>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 name="Shape 13"/>
        <p:cNvGrpSpPr/>
        <p:nvPr/>
      </p:nvGrpSpPr>
      <p:grpSpPr>
        <a:xfrm>
          <a:off x="0" y="0"/>
          <a:ext cx="0" cy="0"/>
          <a:chOff x="0" y="0"/>
          <a:chExt cx="0" cy="0"/>
        </a:xfrm>
      </p:grpSpPr>
      <p:sp>
        <p:nvSpPr>
          <p:cNvPr id="14" name="Google Shape;14;p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 name="Google Shape;15;p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6" name="Google Shape;16;p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4"/>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9" name="Google Shape;19;p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9"/>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11" Type="http://schemas.openxmlformats.org/officeDocument/2006/relationships/image" Target="../media/image28.png"/><Relationship Id="rId10" Type="http://schemas.openxmlformats.org/officeDocument/2006/relationships/image" Target="../media/image24.png"/><Relationship Id="rId13" Type="http://schemas.openxmlformats.org/officeDocument/2006/relationships/image" Target="../media/image1.png"/><Relationship Id="rId12"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23.png"/><Relationship Id="rId5" Type="http://schemas.openxmlformats.org/officeDocument/2006/relationships/image" Target="../media/image40.png"/><Relationship Id="rId6" Type="http://schemas.openxmlformats.org/officeDocument/2006/relationships/image" Target="../media/image36.png"/><Relationship Id="rId7" Type="http://schemas.openxmlformats.org/officeDocument/2006/relationships/image" Target="../media/image32.png"/><Relationship Id="rId8" Type="http://schemas.openxmlformats.org/officeDocument/2006/relationships/image" Target="../media/image4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5.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9.png"/><Relationship Id="rId4" Type="http://schemas.openxmlformats.org/officeDocument/2006/relationships/image" Target="../media/image32.png"/><Relationship Id="rId5" Type="http://schemas.openxmlformats.org/officeDocument/2006/relationships/image" Target="../media/image42.png"/><Relationship Id="rId6" Type="http://schemas.openxmlformats.org/officeDocument/2006/relationships/image" Target="../media/image23.png"/><Relationship Id="rId7" Type="http://schemas.openxmlformats.org/officeDocument/2006/relationships/image" Target="../media/image1.png"/></Relationships>
</file>

<file path=ppt/slides/_rels/slide14.xml.rels><?xml version="1.0" encoding="UTF-8" standalone="yes"?><Relationships xmlns="http://schemas.openxmlformats.org/package/2006/relationships"><Relationship Id="rId10"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9.png"/><Relationship Id="rId4" Type="http://schemas.openxmlformats.org/officeDocument/2006/relationships/image" Target="../media/image16.png"/><Relationship Id="rId9" Type="http://schemas.openxmlformats.org/officeDocument/2006/relationships/image" Target="../media/image8.png"/><Relationship Id="rId5" Type="http://schemas.openxmlformats.org/officeDocument/2006/relationships/image" Target="../media/image21.png"/><Relationship Id="rId6" Type="http://schemas.openxmlformats.org/officeDocument/2006/relationships/image" Target="../media/image54.png"/><Relationship Id="rId7" Type="http://schemas.openxmlformats.org/officeDocument/2006/relationships/image" Target="../media/image53.png"/><Relationship Id="rId8" Type="http://schemas.openxmlformats.org/officeDocument/2006/relationships/image" Target="../media/image49.png"/></Relationships>
</file>

<file path=ppt/slides/_rels/slide15.xml.rels><?xml version="1.0" encoding="UTF-8" standalone="yes"?><Relationships xmlns="http://schemas.openxmlformats.org/package/2006/relationships"><Relationship Id="rId11" Type="http://schemas.openxmlformats.org/officeDocument/2006/relationships/image" Target="../media/image28.png"/><Relationship Id="rId10" Type="http://schemas.openxmlformats.org/officeDocument/2006/relationships/image" Target="../media/image24.png"/><Relationship Id="rId13" Type="http://schemas.openxmlformats.org/officeDocument/2006/relationships/image" Target="../media/image23.png"/><Relationship Id="rId12"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9.png"/><Relationship Id="rId4" Type="http://schemas.openxmlformats.org/officeDocument/2006/relationships/image" Target="../media/image16.png"/><Relationship Id="rId9" Type="http://schemas.openxmlformats.org/officeDocument/2006/relationships/image" Target="../media/image42.png"/><Relationship Id="rId15" Type="http://schemas.openxmlformats.org/officeDocument/2006/relationships/image" Target="../media/image1.png"/><Relationship Id="rId14" Type="http://schemas.openxmlformats.org/officeDocument/2006/relationships/image" Target="../media/image41.png"/><Relationship Id="rId5" Type="http://schemas.openxmlformats.org/officeDocument/2006/relationships/image" Target="../media/image53.png"/><Relationship Id="rId6" Type="http://schemas.openxmlformats.org/officeDocument/2006/relationships/image" Target="../media/image21.png"/><Relationship Id="rId7" Type="http://schemas.openxmlformats.org/officeDocument/2006/relationships/image" Target="../media/image49.png"/><Relationship Id="rId8"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61.jpg"/><Relationship Id="rId4" Type="http://schemas.openxmlformats.org/officeDocument/2006/relationships/image" Target="../media/image3.png"/><Relationship Id="rId5"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9.png"/><Relationship Id="rId4" Type="http://schemas.openxmlformats.org/officeDocument/2006/relationships/image" Target="../media/image32.png"/><Relationship Id="rId5" Type="http://schemas.openxmlformats.org/officeDocument/2006/relationships/image" Target="../media/image42.png"/><Relationship Id="rId6" Type="http://schemas.openxmlformats.org/officeDocument/2006/relationships/image" Target="../media/image23.png"/><Relationship Id="rId7" Type="http://schemas.openxmlformats.org/officeDocument/2006/relationships/image" Target="../media/image25.png"/><Relationship Id="rId8" Type="http://schemas.openxmlformats.org/officeDocument/2006/relationships/image" Target="../media/image6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63.jpg"/><Relationship Id="rId4" Type="http://schemas.openxmlformats.org/officeDocument/2006/relationships/image" Target="../media/image3.png"/><Relationship Id="rId5"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64.png"/><Relationship Id="rId4" Type="http://schemas.openxmlformats.org/officeDocument/2006/relationships/image" Target="../media/image3.png"/><Relationship Id="rId5"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60.png"/><Relationship Id="rId5" Type="http://schemas.openxmlformats.org/officeDocument/2006/relationships/image" Target="../media/image32.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5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8.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11" Type="http://schemas.openxmlformats.org/officeDocument/2006/relationships/image" Target="../media/image13.png"/><Relationship Id="rId10"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9.png"/><Relationship Id="rId4" Type="http://schemas.openxmlformats.org/officeDocument/2006/relationships/image" Target="../media/image25.png"/><Relationship Id="rId9" Type="http://schemas.openxmlformats.org/officeDocument/2006/relationships/image" Target="../media/image28.png"/><Relationship Id="rId5" Type="http://schemas.openxmlformats.org/officeDocument/2006/relationships/image" Target="../media/image3.png"/><Relationship Id="rId6" Type="http://schemas.openxmlformats.org/officeDocument/2006/relationships/image" Target="../media/image32.png"/><Relationship Id="rId7" Type="http://schemas.openxmlformats.org/officeDocument/2006/relationships/image" Target="../media/image24.png"/><Relationship Id="rId8" Type="http://schemas.openxmlformats.org/officeDocument/2006/relationships/image" Target="../media/image4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0.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png"/><Relationship Id="rId4" Type="http://schemas.openxmlformats.org/officeDocument/2006/relationships/image" Target="../media/image57.jpg"/><Relationship Id="rId5" Type="http://schemas.openxmlformats.org/officeDocument/2006/relationships/image" Target="../media/image6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2.jpg"/><Relationship Id="rId11" Type="http://schemas.openxmlformats.org/officeDocument/2006/relationships/image" Target="../media/image25.png"/><Relationship Id="rId10" Type="http://schemas.openxmlformats.org/officeDocument/2006/relationships/image" Target="../media/image7.png"/><Relationship Id="rId9" Type="http://schemas.openxmlformats.org/officeDocument/2006/relationships/image" Target="../media/image13.png"/><Relationship Id="rId5" Type="http://schemas.openxmlformats.org/officeDocument/2006/relationships/image" Target="../media/image3.png"/><Relationship Id="rId6" Type="http://schemas.openxmlformats.org/officeDocument/2006/relationships/image" Target="../media/image12.jpg"/><Relationship Id="rId7" Type="http://schemas.openxmlformats.org/officeDocument/2006/relationships/image" Target="../media/image6.jpg"/><Relationship Id="rId8"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3.png"/><Relationship Id="rId5" Type="http://schemas.openxmlformats.org/officeDocument/2006/relationships/image" Target="../media/image16.png"/><Relationship Id="rId6" Type="http://schemas.openxmlformats.org/officeDocument/2006/relationships/image" Target="../media/image21.png"/><Relationship Id="rId7" Type="http://schemas.openxmlformats.org/officeDocument/2006/relationships/image" Target="../media/image8.png"/><Relationship Id="rId8"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15.jpg"/><Relationship Id="rId5" Type="http://schemas.openxmlformats.org/officeDocument/2006/relationships/image" Target="../media/image14.png"/><Relationship Id="rId6" Type="http://schemas.openxmlformats.org/officeDocument/2006/relationships/image" Target="../media/image18.jpg"/><Relationship Id="rId7"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33.jpg"/><Relationship Id="rId5" Type="http://schemas.openxmlformats.org/officeDocument/2006/relationships/image" Target="../media/image4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7.jpg"/><Relationship Id="rId4" Type="http://schemas.openxmlformats.org/officeDocument/2006/relationships/image" Target="../media/image3.png"/><Relationship Id="rId5" Type="http://schemas.openxmlformats.org/officeDocument/2006/relationships/image" Target="../media/image3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b="15895" l="14546" r="-2289" t="15436"/>
          <a:stretch/>
        </p:blipFill>
        <p:spPr>
          <a:xfrm>
            <a:off x="0" y="0"/>
            <a:ext cx="6572249" cy="5143499"/>
          </a:xfrm>
          <a:prstGeom prst="rect">
            <a:avLst/>
          </a:prstGeom>
          <a:noFill/>
          <a:ln>
            <a:noFill/>
          </a:ln>
        </p:spPr>
      </p:pic>
      <p:sp>
        <p:nvSpPr>
          <p:cNvPr id="55" name="Google Shape;55;p13"/>
          <p:cNvSpPr txBox="1"/>
          <p:nvPr>
            <p:ph idx="1" type="subTitle"/>
          </p:nvPr>
        </p:nvSpPr>
        <p:spPr>
          <a:xfrm>
            <a:off x="742950" y="2914025"/>
            <a:ext cx="3590700" cy="615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852"/>
              <a:buNone/>
            </a:pPr>
            <a:r>
              <a:rPr b="1" lang="en" sz="1462"/>
              <a:t>For the Meeting Name Goes Here</a:t>
            </a:r>
            <a:endParaRPr b="1" sz="1462"/>
          </a:p>
          <a:p>
            <a:pPr indent="0" lvl="0" marL="0" rtl="0" algn="l">
              <a:lnSpc>
                <a:spcPct val="115000"/>
              </a:lnSpc>
              <a:spcBef>
                <a:spcPts val="0"/>
              </a:spcBef>
              <a:spcAft>
                <a:spcPts val="0"/>
              </a:spcAft>
              <a:buSzPts val="852"/>
              <a:buNone/>
            </a:pPr>
            <a:r>
              <a:rPr b="1" lang="en" sz="1462"/>
              <a:t>Presenter name, title, organization</a:t>
            </a:r>
            <a:br>
              <a:rPr b="1" lang="en" sz="1462"/>
            </a:br>
            <a:r>
              <a:rPr lang="en" sz="1462"/>
              <a:t>Month Day, 2023</a:t>
            </a:r>
            <a:endParaRPr sz="1462"/>
          </a:p>
        </p:txBody>
      </p:sp>
      <p:sp>
        <p:nvSpPr>
          <p:cNvPr id="56" name="Google Shape;56;p13"/>
          <p:cNvSpPr txBox="1"/>
          <p:nvPr>
            <p:ph idx="1" type="subTitle"/>
          </p:nvPr>
        </p:nvSpPr>
        <p:spPr>
          <a:xfrm>
            <a:off x="742950" y="1864000"/>
            <a:ext cx="4857000" cy="1088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605"/>
              <a:buNone/>
            </a:pPr>
            <a:r>
              <a:rPr b="1" lang="en" sz="2740">
                <a:solidFill>
                  <a:schemeClr val="accent5"/>
                </a:solidFill>
              </a:rPr>
              <a:t>Zero Carbon Step </a:t>
            </a:r>
            <a:br>
              <a:rPr b="1" lang="en" sz="2740">
                <a:solidFill>
                  <a:schemeClr val="accent5"/>
                </a:solidFill>
              </a:rPr>
            </a:br>
            <a:r>
              <a:rPr b="1" lang="en" sz="2740">
                <a:solidFill>
                  <a:schemeClr val="accent5"/>
                </a:solidFill>
              </a:rPr>
              <a:t>Code: An Introduction</a:t>
            </a:r>
            <a:endParaRPr b="1" sz="2740">
              <a:solidFill>
                <a:schemeClr val="accent5"/>
              </a:solidFill>
            </a:endParaRPr>
          </a:p>
        </p:txBody>
      </p:sp>
      <p:pic>
        <p:nvPicPr>
          <p:cNvPr id="57" name="Google Shape;57;p13"/>
          <p:cNvPicPr preferRelativeResize="0"/>
          <p:nvPr/>
        </p:nvPicPr>
        <p:blipFill rotWithShape="1">
          <a:blip r:embed="rId4">
            <a:alphaModFix/>
          </a:blip>
          <a:srcRect b="0" l="30001" r="0" t="0"/>
          <a:stretch/>
        </p:blipFill>
        <p:spPr>
          <a:xfrm>
            <a:off x="6326275" y="3657600"/>
            <a:ext cx="2617677" cy="10334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pic>
        <p:nvPicPr>
          <p:cNvPr id="148" name="Google Shape;148;p22"/>
          <p:cNvPicPr preferRelativeResize="0"/>
          <p:nvPr/>
        </p:nvPicPr>
        <p:blipFill rotWithShape="1">
          <a:blip r:embed="rId3">
            <a:alphaModFix amt="52999"/>
          </a:blip>
          <a:srcRect b="0" l="0" r="0" t="0"/>
          <a:stretch/>
        </p:blipFill>
        <p:spPr>
          <a:xfrm>
            <a:off x="945637" y="3414600"/>
            <a:ext cx="2994250" cy="4380175"/>
          </a:xfrm>
          <a:prstGeom prst="rect">
            <a:avLst/>
          </a:prstGeom>
          <a:noFill/>
          <a:ln>
            <a:noFill/>
          </a:ln>
        </p:spPr>
      </p:pic>
      <p:sp>
        <p:nvSpPr>
          <p:cNvPr id="149" name="Google Shape;149;p22"/>
          <p:cNvSpPr txBox="1"/>
          <p:nvPr>
            <p:ph type="title"/>
          </p:nvPr>
        </p:nvSpPr>
        <p:spPr>
          <a:xfrm>
            <a:off x="588050" y="534350"/>
            <a:ext cx="3955500" cy="11922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rPr b="1" lang="en">
                <a:solidFill>
                  <a:schemeClr val="accent5"/>
                </a:solidFill>
              </a:rPr>
              <a:t>Staggered carbon performance tiers</a:t>
            </a:r>
            <a:endParaRPr b="1">
              <a:solidFill>
                <a:schemeClr val="accent5"/>
              </a:solidFill>
            </a:endParaRPr>
          </a:p>
        </p:txBody>
      </p:sp>
      <p:pic>
        <p:nvPicPr>
          <p:cNvPr id="150" name="Google Shape;150;p22"/>
          <p:cNvPicPr preferRelativeResize="0"/>
          <p:nvPr/>
        </p:nvPicPr>
        <p:blipFill rotWithShape="1">
          <a:blip r:embed="rId4">
            <a:alphaModFix/>
          </a:blip>
          <a:srcRect b="0" l="29439" r="1599" t="58172"/>
          <a:stretch/>
        </p:blipFill>
        <p:spPr>
          <a:xfrm rot="5400000">
            <a:off x="6412700" y="2383626"/>
            <a:ext cx="5143501" cy="376250"/>
          </a:xfrm>
          <a:prstGeom prst="rect">
            <a:avLst/>
          </a:prstGeom>
          <a:noFill/>
          <a:ln>
            <a:noFill/>
          </a:ln>
        </p:spPr>
      </p:pic>
      <p:pic>
        <p:nvPicPr>
          <p:cNvPr id="151" name="Google Shape;151;p22"/>
          <p:cNvPicPr preferRelativeResize="0"/>
          <p:nvPr/>
        </p:nvPicPr>
        <p:blipFill rotWithShape="1">
          <a:blip r:embed="rId5">
            <a:alphaModFix/>
          </a:blip>
          <a:srcRect b="0" l="0" r="0" t="0"/>
          <a:stretch/>
        </p:blipFill>
        <p:spPr>
          <a:xfrm>
            <a:off x="4130563" y="3778776"/>
            <a:ext cx="1075435" cy="1075412"/>
          </a:xfrm>
          <a:prstGeom prst="rect">
            <a:avLst/>
          </a:prstGeom>
          <a:noFill/>
          <a:ln>
            <a:noFill/>
          </a:ln>
        </p:spPr>
      </p:pic>
      <p:pic>
        <p:nvPicPr>
          <p:cNvPr id="152" name="Google Shape;152;p22"/>
          <p:cNvPicPr preferRelativeResize="0"/>
          <p:nvPr/>
        </p:nvPicPr>
        <p:blipFill rotWithShape="1">
          <a:blip r:embed="rId6">
            <a:alphaModFix/>
          </a:blip>
          <a:srcRect b="0" l="0" r="0" t="0"/>
          <a:stretch/>
        </p:blipFill>
        <p:spPr>
          <a:xfrm>
            <a:off x="4318402" y="4169084"/>
            <a:ext cx="699756" cy="499309"/>
          </a:xfrm>
          <a:prstGeom prst="rect">
            <a:avLst/>
          </a:prstGeom>
          <a:noFill/>
          <a:ln>
            <a:noFill/>
          </a:ln>
        </p:spPr>
      </p:pic>
      <p:pic>
        <p:nvPicPr>
          <p:cNvPr id="153" name="Google Shape;153;p22"/>
          <p:cNvPicPr preferRelativeResize="0"/>
          <p:nvPr/>
        </p:nvPicPr>
        <p:blipFill rotWithShape="1">
          <a:blip r:embed="rId7">
            <a:alphaModFix/>
          </a:blip>
          <a:srcRect b="0" l="0" r="0" t="0"/>
          <a:stretch/>
        </p:blipFill>
        <p:spPr>
          <a:xfrm>
            <a:off x="5417550" y="534350"/>
            <a:ext cx="1243525" cy="1243527"/>
          </a:xfrm>
          <a:prstGeom prst="rect">
            <a:avLst/>
          </a:prstGeom>
          <a:noFill/>
          <a:ln>
            <a:noFill/>
          </a:ln>
        </p:spPr>
      </p:pic>
      <p:pic>
        <p:nvPicPr>
          <p:cNvPr id="154" name="Google Shape;154;p22"/>
          <p:cNvPicPr preferRelativeResize="0"/>
          <p:nvPr/>
        </p:nvPicPr>
        <p:blipFill rotWithShape="1">
          <a:blip r:embed="rId8">
            <a:alphaModFix/>
          </a:blip>
          <a:srcRect b="0" l="0" r="0" t="0"/>
          <a:stretch/>
        </p:blipFill>
        <p:spPr>
          <a:xfrm>
            <a:off x="4184606" y="1424396"/>
            <a:ext cx="1504640" cy="1507298"/>
          </a:xfrm>
          <a:prstGeom prst="rect">
            <a:avLst/>
          </a:prstGeom>
          <a:noFill/>
          <a:ln>
            <a:noFill/>
          </a:ln>
        </p:spPr>
      </p:pic>
      <p:pic>
        <p:nvPicPr>
          <p:cNvPr id="155" name="Google Shape;155;p22"/>
          <p:cNvPicPr preferRelativeResize="0"/>
          <p:nvPr/>
        </p:nvPicPr>
        <p:blipFill rotWithShape="1">
          <a:blip r:embed="rId9">
            <a:alphaModFix/>
          </a:blip>
          <a:srcRect b="0" l="-6753" r="-2524" t="0"/>
          <a:stretch/>
        </p:blipFill>
        <p:spPr>
          <a:xfrm>
            <a:off x="2698770" y="2540261"/>
            <a:ext cx="1891969" cy="1731348"/>
          </a:xfrm>
          <a:prstGeom prst="rect">
            <a:avLst/>
          </a:prstGeom>
          <a:noFill/>
          <a:ln>
            <a:noFill/>
          </a:ln>
        </p:spPr>
      </p:pic>
      <p:pic>
        <p:nvPicPr>
          <p:cNvPr id="156" name="Google Shape;156;p22"/>
          <p:cNvPicPr preferRelativeResize="0"/>
          <p:nvPr/>
        </p:nvPicPr>
        <p:blipFill rotWithShape="1">
          <a:blip r:embed="rId10">
            <a:alphaModFix/>
          </a:blip>
          <a:srcRect b="0" l="0" r="0" t="0"/>
          <a:stretch/>
        </p:blipFill>
        <p:spPr>
          <a:xfrm>
            <a:off x="5768697" y="968459"/>
            <a:ext cx="541225" cy="375309"/>
          </a:xfrm>
          <a:prstGeom prst="rect">
            <a:avLst/>
          </a:prstGeom>
          <a:noFill/>
          <a:ln>
            <a:noFill/>
          </a:ln>
        </p:spPr>
      </p:pic>
      <p:pic>
        <p:nvPicPr>
          <p:cNvPr id="157" name="Google Shape;157;p22"/>
          <p:cNvPicPr preferRelativeResize="0"/>
          <p:nvPr/>
        </p:nvPicPr>
        <p:blipFill rotWithShape="1">
          <a:blip r:embed="rId11">
            <a:alphaModFix/>
          </a:blip>
          <a:srcRect b="0" l="0" r="0" t="0"/>
          <a:stretch/>
        </p:blipFill>
        <p:spPr>
          <a:xfrm>
            <a:off x="4618623" y="1960331"/>
            <a:ext cx="636607" cy="435427"/>
          </a:xfrm>
          <a:prstGeom prst="rect">
            <a:avLst/>
          </a:prstGeom>
          <a:noFill/>
          <a:ln>
            <a:noFill/>
          </a:ln>
        </p:spPr>
      </p:pic>
      <p:pic>
        <p:nvPicPr>
          <p:cNvPr id="158" name="Google Shape;158;p22"/>
          <p:cNvPicPr preferRelativeResize="0"/>
          <p:nvPr/>
        </p:nvPicPr>
        <p:blipFill rotWithShape="1">
          <a:blip r:embed="rId12">
            <a:alphaModFix/>
          </a:blip>
          <a:srcRect b="0" l="0" r="0" t="0"/>
          <a:stretch/>
        </p:blipFill>
        <p:spPr>
          <a:xfrm>
            <a:off x="3269918" y="3169338"/>
            <a:ext cx="860642" cy="473190"/>
          </a:xfrm>
          <a:prstGeom prst="rect">
            <a:avLst/>
          </a:prstGeom>
          <a:noFill/>
          <a:ln>
            <a:noFill/>
          </a:ln>
        </p:spPr>
      </p:pic>
      <p:pic>
        <p:nvPicPr>
          <p:cNvPr id="159" name="Google Shape;159;p22"/>
          <p:cNvPicPr preferRelativeResize="0"/>
          <p:nvPr/>
        </p:nvPicPr>
        <p:blipFill rotWithShape="1">
          <a:blip r:embed="rId13">
            <a:alphaModFix/>
          </a:blip>
          <a:srcRect b="0" l="0" r="0" t="0"/>
          <a:stretch/>
        </p:blipFill>
        <p:spPr>
          <a:xfrm>
            <a:off x="1406422" y="4054750"/>
            <a:ext cx="1822063" cy="10887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pic>
        <p:nvPicPr>
          <p:cNvPr id="164" name="Google Shape;164;p23"/>
          <p:cNvPicPr preferRelativeResize="0"/>
          <p:nvPr/>
        </p:nvPicPr>
        <p:blipFill rotWithShape="1">
          <a:blip r:embed="rId3">
            <a:alphaModFix/>
          </a:blip>
          <a:srcRect b="0" l="0" r="0" t="0"/>
          <a:stretch/>
        </p:blipFill>
        <p:spPr>
          <a:xfrm>
            <a:off x="545452" y="1333500"/>
            <a:ext cx="1778147" cy="2643201"/>
          </a:xfrm>
          <a:prstGeom prst="rect">
            <a:avLst/>
          </a:prstGeom>
          <a:noFill/>
          <a:ln>
            <a:noFill/>
          </a:ln>
        </p:spPr>
      </p:pic>
      <p:pic>
        <p:nvPicPr>
          <p:cNvPr id="165" name="Google Shape;165;p23"/>
          <p:cNvPicPr preferRelativeResize="0"/>
          <p:nvPr/>
        </p:nvPicPr>
        <p:blipFill rotWithShape="1">
          <a:blip r:embed="rId4">
            <a:alphaModFix/>
          </a:blip>
          <a:srcRect b="0" l="0" r="0" t="0"/>
          <a:stretch/>
        </p:blipFill>
        <p:spPr>
          <a:xfrm>
            <a:off x="2500375" y="1333500"/>
            <a:ext cx="6048323" cy="2643199"/>
          </a:xfrm>
          <a:prstGeom prst="rect">
            <a:avLst/>
          </a:prstGeom>
          <a:noFill/>
          <a:ln>
            <a:noFill/>
          </a:ln>
        </p:spPr>
      </p:pic>
      <p:sp>
        <p:nvSpPr>
          <p:cNvPr id="166" name="Google Shape;166;p23"/>
          <p:cNvSpPr txBox="1"/>
          <p:nvPr>
            <p:ph type="title"/>
          </p:nvPr>
        </p:nvSpPr>
        <p:spPr>
          <a:xfrm>
            <a:off x="449050" y="440250"/>
            <a:ext cx="78192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rPr lang="en" sz="1600">
                <a:solidFill>
                  <a:srgbClr val="434343"/>
                </a:solidFill>
              </a:rPr>
              <a:t>Many types of buildings can be regulated under the </a:t>
            </a:r>
            <a:r>
              <a:rPr b="1" lang="en" sz="1600">
                <a:solidFill>
                  <a:srgbClr val="434343"/>
                </a:solidFill>
              </a:rPr>
              <a:t>Zero Carbon Step Code </a:t>
            </a:r>
            <a:endParaRPr b="1" sz="1600">
              <a:solidFill>
                <a:srgbClr val="434343"/>
              </a:solidFill>
            </a:endParaRPr>
          </a:p>
        </p:txBody>
      </p:sp>
      <p:sp>
        <p:nvSpPr>
          <p:cNvPr id="167" name="Google Shape;167;p23"/>
          <p:cNvSpPr txBox="1"/>
          <p:nvPr/>
        </p:nvSpPr>
        <p:spPr>
          <a:xfrm>
            <a:off x="655600" y="4012525"/>
            <a:ext cx="14271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rgbClr val="666666"/>
                </a:solidFill>
                <a:latin typeface="Arial"/>
                <a:ea typeface="Arial"/>
                <a:cs typeface="Arial"/>
                <a:sym typeface="Arial"/>
              </a:rPr>
              <a:t>Homes and smaller residential buildings</a:t>
            </a:r>
            <a:endParaRPr b="1" i="0" sz="900" u="none" cap="none" strike="noStrike">
              <a:solidFill>
                <a:srgbClr val="666666"/>
              </a:solidFill>
              <a:latin typeface="Arial"/>
              <a:ea typeface="Arial"/>
              <a:cs typeface="Arial"/>
              <a:sym typeface="Arial"/>
            </a:endParaRPr>
          </a:p>
        </p:txBody>
      </p:sp>
      <p:sp>
        <p:nvSpPr>
          <p:cNvPr id="168" name="Google Shape;168;p23"/>
          <p:cNvSpPr/>
          <p:nvPr/>
        </p:nvSpPr>
        <p:spPr>
          <a:xfrm>
            <a:off x="611625" y="1436300"/>
            <a:ext cx="1645800" cy="9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434343"/>
                </a:solidFill>
                <a:latin typeface="Arial"/>
                <a:ea typeface="Arial"/>
                <a:cs typeface="Arial"/>
                <a:sym typeface="Arial"/>
              </a:rPr>
              <a:t>Part 9</a:t>
            </a:r>
            <a:r>
              <a:rPr b="0" i="0" lang="en" sz="1400" u="none" cap="none" strike="noStrike">
                <a:solidFill>
                  <a:srgbClr val="434343"/>
                </a:solidFill>
                <a:latin typeface="Arial"/>
                <a:ea typeface="Arial"/>
                <a:cs typeface="Arial"/>
                <a:sym typeface="Arial"/>
              </a:rPr>
              <a:t>:</a:t>
            </a:r>
            <a:endParaRPr b="0" i="0" sz="1400" u="none" cap="none" strike="noStrike">
              <a:solidFill>
                <a:srgbClr val="434343"/>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434343"/>
                </a:solidFill>
                <a:latin typeface="Arial"/>
                <a:ea typeface="Arial"/>
                <a:cs typeface="Arial"/>
                <a:sym typeface="Arial"/>
              </a:rPr>
              <a:t>Smaller + simpler buildings, specifically…</a:t>
            </a:r>
            <a:endParaRPr b="0" i="0" sz="1000" u="none" cap="none" strike="noStrike">
              <a:solidFill>
                <a:srgbClr val="434343"/>
              </a:solidFill>
              <a:latin typeface="Arial"/>
              <a:ea typeface="Arial"/>
              <a:cs typeface="Arial"/>
              <a:sym typeface="Arial"/>
            </a:endParaRPr>
          </a:p>
        </p:txBody>
      </p:sp>
      <p:sp>
        <p:nvSpPr>
          <p:cNvPr id="169" name="Google Shape;169;p23"/>
          <p:cNvSpPr/>
          <p:nvPr/>
        </p:nvSpPr>
        <p:spPr>
          <a:xfrm>
            <a:off x="2681995" y="1436300"/>
            <a:ext cx="3862500" cy="71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434343"/>
                </a:solidFill>
                <a:latin typeface="Arial"/>
                <a:ea typeface="Arial"/>
                <a:cs typeface="Arial"/>
                <a:sym typeface="Arial"/>
              </a:rPr>
              <a:t>Part 3</a:t>
            </a:r>
            <a:r>
              <a:rPr b="0" i="0" lang="en" sz="1400" u="none" cap="none" strike="noStrike">
                <a:solidFill>
                  <a:srgbClr val="434343"/>
                </a:solidFill>
                <a:latin typeface="Arial"/>
                <a:ea typeface="Arial"/>
                <a:cs typeface="Arial"/>
                <a:sym typeface="Arial"/>
              </a:rPr>
              <a:t>: </a:t>
            </a:r>
            <a:br>
              <a:rPr b="0" i="0" lang="en" sz="1100" u="none" cap="none" strike="noStrike">
                <a:solidFill>
                  <a:srgbClr val="434343"/>
                </a:solidFill>
                <a:latin typeface="Arial"/>
                <a:ea typeface="Arial"/>
                <a:cs typeface="Arial"/>
                <a:sym typeface="Arial"/>
              </a:rPr>
            </a:br>
            <a:r>
              <a:rPr b="0" i="0" lang="en" sz="1000" u="none" cap="none" strike="noStrike">
                <a:solidFill>
                  <a:srgbClr val="434343"/>
                </a:solidFill>
                <a:latin typeface="Arial"/>
                <a:ea typeface="Arial"/>
                <a:cs typeface="Arial"/>
                <a:sym typeface="Arial"/>
              </a:rPr>
              <a:t>Larger and more complex buildings, including… </a:t>
            </a:r>
            <a:endParaRPr b="0" i="0" sz="1000" u="none" cap="none" strike="noStrike">
              <a:solidFill>
                <a:srgbClr val="434343"/>
              </a:solidFill>
              <a:latin typeface="Arial"/>
              <a:ea typeface="Arial"/>
              <a:cs typeface="Arial"/>
              <a:sym typeface="Arial"/>
            </a:endParaRPr>
          </a:p>
        </p:txBody>
      </p:sp>
      <p:sp>
        <p:nvSpPr>
          <p:cNvPr id="170" name="Google Shape;170;p23"/>
          <p:cNvSpPr txBox="1"/>
          <p:nvPr/>
        </p:nvSpPr>
        <p:spPr>
          <a:xfrm>
            <a:off x="2966775" y="4012525"/>
            <a:ext cx="984300" cy="323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rgbClr val="666666"/>
                </a:solidFill>
                <a:latin typeface="Arial"/>
                <a:ea typeface="Arial"/>
                <a:cs typeface="Arial"/>
                <a:sym typeface="Arial"/>
              </a:rPr>
              <a:t>Offices</a:t>
            </a:r>
            <a:endParaRPr b="1" i="0" sz="900" u="none" cap="none" strike="noStrike">
              <a:solidFill>
                <a:srgbClr val="666666"/>
              </a:solidFill>
              <a:latin typeface="Arial"/>
              <a:ea typeface="Arial"/>
              <a:cs typeface="Arial"/>
              <a:sym typeface="Arial"/>
            </a:endParaRPr>
          </a:p>
        </p:txBody>
      </p:sp>
      <p:sp>
        <p:nvSpPr>
          <p:cNvPr id="171" name="Google Shape;171;p23"/>
          <p:cNvSpPr txBox="1"/>
          <p:nvPr/>
        </p:nvSpPr>
        <p:spPr>
          <a:xfrm>
            <a:off x="4181875" y="4012525"/>
            <a:ext cx="1367700" cy="323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rgbClr val="666666"/>
                </a:solidFill>
                <a:latin typeface="Arial"/>
                <a:ea typeface="Arial"/>
                <a:cs typeface="Arial"/>
                <a:sym typeface="Arial"/>
              </a:rPr>
              <a:t>Condos + apartments </a:t>
            </a:r>
            <a:endParaRPr b="1" i="0" sz="900" u="none" cap="none" strike="noStrike">
              <a:solidFill>
                <a:srgbClr val="666666"/>
              </a:solidFill>
              <a:latin typeface="Arial"/>
              <a:ea typeface="Arial"/>
              <a:cs typeface="Arial"/>
              <a:sym typeface="Arial"/>
            </a:endParaRPr>
          </a:p>
        </p:txBody>
      </p:sp>
      <p:sp>
        <p:nvSpPr>
          <p:cNvPr id="172" name="Google Shape;172;p23"/>
          <p:cNvSpPr txBox="1"/>
          <p:nvPr/>
        </p:nvSpPr>
        <p:spPr>
          <a:xfrm>
            <a:off x="5648075" y="4012525"/>
            <a:ext cx="9843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rgbClr val="666666"/>
                </a:solidFill>
                <a:latin typeface="Arial"/>
                <a:ea typeface="Arial"/>
                <a:cs typeface="Arial"/>
                <a:sym typeface="Arial"/>
              </a:rPr>
              <a:t>Financial</a:t>
            </a:r>
            <a:endParaRPr b="1" i="0" sz="900" u="none" cap="none" strike="noStrike">
              <a:solidFill>
                <a:srgbClr val="666666"/>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rgbClr val="666666"/>
                </a:solidFill>
                <a:latin typeface="Arial"/>
                <a:ea typeface="Arial"/>
                <a:cs typeface="Arial"/>
                <a:sym typeface="Arial"/>
              </a:rPr>
              <a:t>institutions</a:t>
            </a:r>
            <a:endParaRPr b="1" i="0" sz="900" u="none" cap="none" strike="noStrike">
              <a:solidFill>
                <a:srgbClr val="666666"/>
              </a:solidFill>
              <a:latin typeface="Arial"/>
              <a:ea typeface="Arial"/>
              <a:cs typeface="Arial"/>
              <a:sym typeface="Arial"/>
            </a:endParaRPr>
          </a:p>
        </p:txBody>
      </p:sp>
      <p:sp>
        <p:nvSpPr>
          <p:cNvPr id="173" name="Google Shape;173;p23"/>
          <p:cNvSpPr txBox="1"/>
          <p:nvPr/>
        </p:nvSpPr>
        <p:spPr>
          <a:xfrm>
            <a:off x="7015888" y="4012525"/>
            <a:ext cx="12123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rgbClr val="666666"/>
                </a:solidFill>
                <a:latin typeface="Arial"/>
                <a:ea typeface="Arial"/>
                <a:cs typeface="Arial"/>
                <a:sym typeface="Arial"/>
              </a:rPr>
              <a:t>Retail +</a:t>
            </a:r>
            <a:endParaRPr b="1" i="0" sz="900" u="none" cap="none" strike="noStrike">
              <a:solidFill>
                <a:srgbClr val="666666"/>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rgbClr val="666666"/>
                </a:solidFill>
                <a:latin typeface="Arial"/>
                <a:ea typeface="Arial"/>
                <a:cs typeface="Arial"/>
                <a:sym typeface="Arial"/>
              </a:rPr>
              <a:t>grocery stores</a:t>
            </a:r>
            <a:endParaRPr b="1" i="0" sz="900" u="none" cap="none" strike="noStrike">
              <a:solidFill>
                <a:srgbClr val="666666"/>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pic>
        <p:nvPicPr>
          <p:cNvPr id="178" name="Google Shape;178;p24"/>
          <p:cNvPicPr preferRelativeResize="0"/>
          <p:nvPr/>
        </p:nvPicPr>
        <p:blipFill rotWithShape="1">
          <a:blip r:embed="rId3">
            <a:alphaModFix/>
          </a:blip>
          <a:srcRect b="15895" l="1699" r="-2283" t="15436"/>
          <a:stretch/>
        </p:blipFill>
        <p:spPr>
          <a:xfrm>
            <a:off x="0" y="0"/>
            <a:ext cx="7534277" cy="5143499"/>
          </a:xfrm>
          <a:prstGeom prst="rect">
            <a:avLst/>
          </a:prstGeom>
          <a:noFill/>
          <a:ln>
            <a:noFill/>
          </a:ln>
        </p:spPr>
      </p:pic>
      <p:sp>
        <p:nvSpPr>
          <p:cNvPr id="179" name="Google Shape;179;p24"/>
          <p:cNvSpPr txBox="1"/>
          <p:nvPr>
            <p:ph idx="4294967295" type="title"/>
          </p:nvPr>
        </p:nvSpPr>
        <p:spPr>
          <a:xfrm>
            <a:off x="1717150" y="1914550"/>
            <a:ext cx="4236000" cy="2502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sz="2400">
                <a:solidFill>
                  <a:schemeClr val="accent5"/>
                </a:solidFill>
              </a:rPr>
              <a:t>Compliance options </a:t>
            </a:r>
            <a:br>
              <a:rPr lang="en" sz="2400">
                <a:solidFill>
                  <a:schemeClr val="accent5"/>
                </a:solidFill>
              </a:rPr>
            </a:br>
            <a:r>
              <a:rPr lang="en" sz="2400">
                <a:solidFill>
                  <a:schemeClr val="accent5"/>
                </a:solidFill>
              </a:rPr>
              <a:t>and sample projects:</a:t>
            </a:r>
            <a:br>
              <a:rPr lang="en" sz="2400">
                <a:solidFill>
                  <a:schemeClr val="accent5"/>
                </a:solidFill>
              </a:rPr>
            </a:br>
            <a:r>
              <a:rPr b="1" lang="en" sz="2400">
                <a:solidFill>
                  <a:schemeClr val="accent5"/>
                </a:solidFill>
              </a:rPr>
              <a:t>Part 9 homes</a:t>
            </a:r>
            <a:endParaRPr b="1" sz="2400">
              <a:solidFill>
                <a:schemeClr val="accent5"/>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pic>
        <p:nvPicPr>
          <p:cNvPr id="184" name="Google Shape;184;p25"/>
          <p:cNvPicPr preferRelativeResize="0"/>
          <p:nvPr/>
        </p:nvPicPr>
        <p:blipFill rotWithShape="1">
          <a:blip r:embed="rId3">
            <a:alphaModFix amt="52999"/>
          </a:blip>
          <a:srcRect b="0" l="0" r="0" t="0"/>
          <a:stretch/>
        </p:blipFill>
        <p:spPr>
          <a:xfrm flipH="1">
            <a:off x="5134000" y="1970875"/>
            <a:ext cx="2994250" cy="4380175"/>
          </a:xfrm>
          <a:prstGeom prst="rect">
            <a:avLst/>
          </a:prstGeom>
          <a:noFill/>
          <a:ln>
            <a:noFill/>
          </a:ln>
        </p:spPr>
      </p:pic>
      <p:pic>
        <p:nvPicPr>
          <p:cNvPr id="185" name="Google Shape;185;p25"/>
          <p:cNvPicPr preferRelativeResize="0"/>
          <p:nvPr/>
        </p:nvPicPr>
        <p:blipFill rotWithShape="1">
          <a:blip r:embed="rId3">
            <a:alphaModFix amt="52999"/>
          </a:blip>
          <a:srcRect b="0" l="0" r="0" t="0"/>
          <a:stretch/>
        </p:blipFill>
        <p:spPr>
          <a:xfrm>
            <a:off x="952525" y="1970875"/>
            <a:ext cx="2994250" cy="4380175"/>
          </a:xfrm>
          <a:prstGeom prst="rect">
            <a:avLst/>
          </a:prstGeom>
          <a:noFill/>
          <a:ln>
            <a:noFill/>
          </a:ln>
        </p:spPr>
      </p:pic>
      <p:sp>
        <p:nvSpPr>
          <p:cNvPr id="186" name="Google Shape;186;p25"/>
          <p:cNvSpPr/>
          <p:nvPr/>
        </p:nvSpPr>
        <p:spPr>
          <a:xfrm>
            <a:off x="1370300" y="968800"/>
            <a:ext cx="2071500" cy="552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accent5"/>
                </a:solidFill>
                <a:latin typeface="Arial"/>
                <a:ea typeface="Arial"/>
                <a:cs typeface="Arial"/>
                <a:sym typeface="Arial"/>
              </a:rPr>
              <a:t>Quantity </a:t>
            </a:r>
            <a:r>
              <a:rPr b="0" i="0" lang="en" sz="1400" u="none" cap="none" strike="noStrike">
                <a:solidFill>
                  <a:schemeClr val="accent5"/>
                </a:solidFill>
                <a:latin typeface="Arial"/>
                <a:ea typeface="Arial"/>
                <a:cs typeface="Arial"/>
                <a:sym typeface="Arial"/>
              </a:rPr>
              <a:t>of carbon pollution</a:t>
            </a:r>
            <a:endParaRPr b="0" i="0" sz="1400" u="none" cap="none" strike="noStrike">
              <a:solidFill>
                <a:schemeClr val="accent5"/>
              </a:solidFill>
              <a:latin typeface="Arial"/>
              <a:ea typeface="Arial"/>
              <a:cs typeface="Arial"/>
              <a:sym typeface="Arial"/>
            </a:endParaRPr>
          </a:p>
        </p:txBody>
      </p:sp>
      <p:sp>
        <p:nvSpPr>
          <p:cNvPr id="187" name="Google Shape;187;p25"/>
          <p:cNvSpPr/>
          <p:nvPr/>
        </p:nvSpPr>
        <p:spPr>
          <a:xfrm>
            <a:off x="5649050" y="968800"/>
            <a:ext cx="2071500" cy="552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accent5"/>
                </a:solidFill>
                <a:latin typeface="Arial"/>
                <a:ea typeface="Arial"/>
                <a:cs typeface="Arial"/>
                <a:sym typeface="Arial"/>
              </a:rPr>
              <a:t>Intensity </a:t>
            </a:r>
            <a:r>
              <a:rPr b="0" i="0" lang="en" sz="1400" u="none" cap="none" strike="noStrike">
                <a:solidFill>
                  <a:schemeClr val="accent5"/>
                </a:solidFill>
                <a:latin typeface="Arial"/>
                <a:ea typeface="Arial"/>
                <a:cs typeface="Arial"/>
                <a:sym typeface="Arial"/>
              </a:rPr>
              <a:t>of carbon pollution   </a:t>
            </a:r>
            <a:endParaRPr b="0" i="0" sz="1400" u="none" cap="none" strike="noStrike">
              <a:solidFill>
                <a:schemeClr val="accent5"/>
              </a:solidFill>
              <a:latin typeface="Arial"/>
              <a:ea typeface="Arial"/>
              <a:cs typeface="Arial"/>
              <a:sym typeface="Arial"/>
            </a:endParaRPr>
          </a:p>
        </p:txBody>
      </p:sp>
      <p:pic>
        <p:nvPicPr>
          <p:cNvPr id="188" name="Google Shape;188;p25"/>
          <p:cNvPicPr preferRelativeResize="0"/>
          <p:nvPr/>
        </p:nvPicPr>
        <p:blipFill rotWithShape="1">
          <a:blip r:embed="rId4">
            <a:alphaModFix/>
          </a:blip>
          <a:srcRect b="0" l="0" r="0" t="0"/>
          <a:stretch/>
        </p:blipFill>
        <p:spPr>
          <a:xfrm>
            <a:off x="2487583" y="1719762"/>
            <a:ext cx="978812" cy="978812"/>
          </a:xfrm>
          <a:prstGeom prst="rect">
            <a:avLst/>
          </a:prstGeom>
          <a:noFill/>
          <a:ln>
            <a:noFill/>
          </a:ln>
        </p:spPr>
      </p:pic>
      <p:pic>
        <p:nvPicPr>
          <p:cNvPr id="189" name="Google Shape;189;p25"/>
          <p:cNvPicPr preferRelativeResize="0"/>
          <p:nvPr/>
        </p:nvPicPr>
        <p:blipFill rotWithShape="1">
          <a:blip r:embed="rId5">
            <a:alphaModFix/>
          </a:blip>
          <a:srcRect b="0" l="0" r="0" t="0"/>
          <a:stretch/>
        </p:blipFill>
        <p:spPr>
          <a:xfrm>
            <a:off x="1346500" y="2319763"/>
            <a:ext cx="1086800" cy="1088750"/>
          </a:xfrm>
          <a:prstGeom prst="rect">
            <a:avLst/>
          </a:prstGeom>
          <a:noFill/>
          <a:ln>
            <a:noFill/>
          </a:ln>
        </p:spPr>
      </p:pic>
      <p:pic>
        <p:nvPicPr>
          <p:cNvPr id="190" name="Google Shape;190;p25"/>
          <p:cNvPicPr preferRelativeResize="0"/>
          <p:nvPr/>
        </p:nvPicPr>
        <p:blipFill rotWithShape="1">
          <a:blip r:embed="rId6">
            <a:alphaModFix/>
          </a:blip>
          <a:srcRect b="0" l="0" r="0" t="0"/>
          <a:stretch/>
        </p:blipFill>
        <p:spPr>
          <a:xfrm>
            <a:off x="2191475" y="3179800"/>
            <a:ext cx="1295178" cy="1295150"/>
          </a:xfrm>
          <a:prstGeom prst="rect">
            <a:avLst/>
          </a:prstGeom>
          <a:noFill/>
          <a:ln>
            <a:noFill/>
          </a:ln>
        </p:spPr>
      </p:pic>
      <p:sp>
        <p:nvSpPr>
          <p:cNvPr id="191" name="Google Shape;191;p25"/>
          <p:cNvSpPr txBox="1"/>
          <p:nvPr>
            <p:ph type="title"/>
          </p:nvPr>
        </p:nvSpPr>
        <p:spPr>
          <a:xfrm>
            <a:off x="364025" y="269675"/>
            <a:ext cx="79941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990"/>
              <a:buNone/>
            </a:pPr>
            <a:r>
              <a:rPr b="1" lang="en" sz="1420">
                <a:solidFill>
                  <a:srgbClr val="434343"/>
                </a:solidFill>
              </a:rPr>
              <a:t>Industry compliance</a:t>
            </a:r>
            <a:r>
              <a:rPr lang="en" sz="1420">
                <a:solidFill>
                  <a:srgbClr val="434343"/>
                </a:solidFill>
              </a:rPr>
              <a:t>: Homebuilders and the performance approach</a:t>
            </a:r>
            <a:endParaRPr sz="1420">
              <a:solidFill>
                <a:srgbClr val="434343"/>
              </a:solidFill>
            </a:endParaRPr>
          </a:p>
        </p:txBody>
      </p:sp>
      <p:sp>
        <p:nvSpPr>
          <p:cNvPr id="192" name="Google Shape;192;p25"/>
          <p:cNvSpPr/>
          <p:nvPr/>
        </p:nvSpPr>
        <p:spPr>
          <a:xfrm>
            <a:off x="2422363" y="3525124"/>
            <a:ext cx="833400" cy="604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E69138"/>
                </a:solidFill>
                <a:latin typeface="Arial"/>
                <a:ea typeface="Arial"/>
                <a:cs typeface="Arial"/>
                <a:sym typeface="Arial"/>
              </a:rPr>
              <a:t>1,050</a:t>
            </a:r>
            <a:endParaRPr b="1" i="0" sz="1600" u="none" cap="none" strike="noStrike">
              <a:solidFill>
                <a:srgbClr val="E69138"/>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800"/>
              <a:buFont typeface="Arial"/>
              <a:buNone/>
            </a:pPr>
            <a:r>
              <a:rPr b="1" i="0" lang="en" sz="800" u="none" cap="none" strike="noStrike">
                <a:solidFill>
                  <a:srgbClr val="E69138"/>
                </a:solidFill>
                <a:latin typeface="Arial"/>
                <a:ea typeface="Arial"/>
                <a:cs typeface="Arial"/>
                <a:sym typeface="Arial"/>
              </a:rPr>
              <a:t>Kg CO2e/yr</a:t>
            </a:r>
            <a:endParaRPr b="1" i="0" sz="800" u="none" cap="none" strike="noStrike">
              <a:solidFill>
                <a:srgbClr val="E69138"/>
              </a:solidFill>
              <a:latin typeface="Arial"/>
              <a:ea typeface="Arial"/>
              <a:cs typeface="Arial"/>
              <a:sym typeface="Arial"/>
            </a:endParaRPr>
          </a:p>
        </p:txBody>
      </p:sp>
      <p:sp>
        <p:nvSpPr>
          <p:cNvPr id="193" name="Google Shape;193;p25"/>
          <p:cNvSpPr/>
          <p:nvPr/>
        </p:nvSpPr>
        <p:spPr>
          <a:xfrm>
            <a:off x="1574373" y="2681431"/>
            <a:ext cx="617100" cy="365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6AA84F"/>
                </a:solidFill>
                <a:latin typeface="Arial"/>
                <a:ea typeface="Arial"/>
                <a:cs typeface="Arial"/>
                <a:sym typeface="Arial"/>
              </a:rPr>
              <a:t>440</a:t>
            </a:r>
            <a:endParaRPr b="1" i="0" sz="1800" u="none" cap="none" strike="noStrike">
              <a:solidFill>
                <a:srgbClr val="6AA84F"/>
              </a:solidFill>
              <a:latin typeface="Arial"/>
              <a:ea typeface="Arial"/>
              <a:cs typeface="Arial"/>
              <a:sym typeface="Arial"/>
            </a:endParaRPr>
          </a:p>
        </p:txBody>
      </p:sp>
      <p:sp>
        <p:nvSpPr>
          <p:cNvPr id="194" name="Google Shape;194;p25"/>
          <p:cNvSpPr/>
          <p:nvPr/>
        </p:nvSpPr>
        <p:spPr>
          <a:xfrm>
            <a:off x="2675472" y="2080179"/>
            <a:ext cx="603000" cy="258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accent5"/>
                </a:solidFill>
                <a:latin typeface="Arial"/>
                <a:ea typeface="Arial"/>
                <a:cs typeface="Arial"/>
                <a:sym typeface="Arial"/>
              </a:rPr>
              <a:t>265</a:t>
            </a:r>
            <a:endParaRPr b="1" i="0" sz="1400" u="none" cap="none" strike="noStrike">
              <a:solidFill>
                <a:schemeClr val="accent5"/>
              </a:solidFill>
              <a:latin typeface="Arial"/>
              <a:ea typeface="Arial"/>
              <a:cs typeface="Arial"/>
              <a:sym typeface="Arial"/>
            </a:endParaRPr>
          </a:p>
        </p:txBody>
      </p:sp>
      <p:sp>
        <p:nvSpPr>
          <p:cNvPr id="195" name="Google Shape;195;p25"/>
          <p:cNvSpPr txBox="1"/>
          <p:nvPr/>
        </p:nvSpPr>
        <p:spPr>
          <a:xfrm>
            <a:off x="872250" y="4717400"/>
            <a:ext cx="2964300" cy="307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800"/>
              <a:buFont typeface="Arial"/>
              <a:buNone/>
            </a:pPr>
            <a:r>
              <a:rPr b="1" i="0" lang="en" sz="800" u="none" cap="none" strike="noStrike">
                <a:solidFill>
                  <a:srgbClr val="666666"/>
                </a:solidFill>
                <a:latin typeface="Arial"/>
                <a:ea typeface="Arial"/>
                <a:cs typeface="Arial"/>
                <a:sym typeface="Arial"/>
              </a:rPr>
              <a:t>Maximum GHG emissions per home per year</a:t>
            </a:r>
            <a:endParaRPr b="1" i="0" sz="800" u="none" cap="none" strike="noStrike">
              <a:solidFill>
                <a:srgbClr val="666666"/>
              </a:solidFill>
              <a:latin typeface="Arial"/>
              <a:ea typeface="Arial"/>
              <a:cs typeface="Arial"/>
              <a:sym typeface="Arial"/>
            </a:endParaRPr>
          </a:p>
        </p:txBody>
      </p:sp>
      <p:sp>
        <p:nvSpPr>
          <p:cNvPr id="196" name="Google Shape;196;p25"/>
          <p:cNvSpPr txBox="1"/>
          <p:nvPr/>
        </p:nvSpPr>
        <p:spPr>
          <a:xfrm>
            <a:off x="5134000" y="4717400"/>
            <a:ext cx="2959500" cy="307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800"/>
              <a:buFont typeface="Arial"/>
              <a:buNone/>
            </a:pPr>
            <a:r>
              <a:rPr b="1" i="0" lang="en" sz="800" u="none" cap="none" strike="noStrike">
                <a:solidFill>
                  <a:srgbClr val="666666"/>
                </a:solidFill>
                <a:latin typeface="Arial"/>
                <a:ea typeface="Arial"/>
                <a:cs typeface="Arial"/>
                <a:sym typeface="Arial"/>
              </a:rPr>
              <a:t>Maximum GHG intensity per home per year</a:t>
            </a:r>
            <a:endParaRPr b="1" i="0" sz="800" u="none" cap="none" strike="noStrike">
              <a:solidFill>
                <a:srgbClr val="666666"/>
              </a:solidFill>
              <a:latin typeface="Arial"/>
              <a:ea typeface="Arial"/>
              <a:cs typeface="Arial"/>
              <a:sym typeface="Arial"/>
            </a:endParaRPr>
          </a:p>
        </p:txBody>
      </p:sp>
      <p:pic>
        <p:nvPicPr>
          <p:cNvPr id="197" name="Google Shape;197;p25"/>
          <p:cNvPicPr preferRelativeResize="0"/>
          <p:nvPr/>
        </p:nvPicPr>
        <p:blipFill rotWithShape="1">
          <a:blip r:embed="rId4">
            <a:alphaModFix/>
          </a:blip>
          <a:srcRect b="0" l="0" r="0" t="0"/>
          <a:stretch/>
        </p:blipFill>
        <p:spPr>
          <a:xfrm>
            <a:off x="5671887" y="1719762"/>
            <a:ext cx="978812" cy="978812"/>
          </a:xfrm>
          <a:prstGeom prst="rect">
            <a:avLst/>
          </a:prstGeom>
          <a:noFill/>
          <a:ln>
            <a:noFill/>
          </a:ln>
        </p:spPr>
      </p:pic>
      <p:pic>
        <p:nvPicPr>
          <p:cNvPr id="198" name="Google Shape;198;p25"/>
          <p:cNvPicPr preferRelativeResize="0"/>
          <p:nvPr/>
        </p:nvPicPr>
        <p:blipFill rotWithShape="1">
          <a:blip r:embed="rId5">
            <a:alphaModFix/>
          </a:blip>
          <a:srcRect b="0" l="0" r="0" t="0"/>
          <a:stretch/>
        </p:blipFill>
        <p:spPr>
          <a:xfrm>
            <a:off x="6595088" y="2319763"/>
            <a:ext cx="1086800" cy="1088750"/>
          </a:xfrm>
          <a:prstGeom prst="rect">
            <a:avLst/>
          </a:prstGeom>
          <a:noFill/>
          <a:ln>
            <a:noFill/>
          </a:ln>
        </p:spPr>
      </p:pic>
      <p:pic>
        <p:nvPicPr>
          <p:cNvPr id="199" name="Google Shape;199;p25"/>
          <p:cNvPicPr preferRelativeResize="0"/>
          <p:nvPr/>
        </p:nvPicPr>
        <p:blipFill rotWithShape="1">
          <a:blip r:embed="rId6">
            <a:alphaModFix/>
          </a:blip>
          <a:srcRect b="0" l="0" r="0" t="0"/>
          <a:stretch/>
        </p:blipFill>
        <p:spPr>
          <a:xfrm>
            <a:off x="5469699" y="3127400"/>
            <a:ext cx="1295178" cy="1295150"/>
          </a:xfrm>
          <a:prstGeom prst="rect">
            <a:avLst/>
          </a:prstGeom>
          <a:noFill/>
          <a:ln>
            <a:noFill/>
          </a:ln>
        </p:spPr>
      </p:pic>
      <p:sp>
        <p:nvSpPr>
          <p:cNvPr id="200" name="Google Shape;200;p25"/>
          <p:cNvSpPr/>
          <p:nvPr/>
        </p:nvSpPr>
        <p:spPr>
          <a:xfrm>
            <a:off x="5735000" y="3572975"/>
            <a:ext cx="725400" cy="604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E69138"/>
                </a:solidFill>
                <a:latin typeface="Arial"/>
                <a:ea typeface="Arial"/>
                <a:cs typeface="Arial"/>
                <a:sym typeface="Arial"/>
              </a:rPr>
              <a:t>6</a:t>
            </a:r>
            <a:endParaRPr b="1" i="0" sz="1600" u="none" cap="none" strike="noStrike">
              <a:solidFill>
                <a:srgbClr val="E69138"/>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rPr b="1" i="0" lang="en" sz="800" u="none" cap="none" strike="noStrike">
                <a:solidFill>
                  <a:srgbClr val="E69138"/>
                </a:solidFill>
                <a:latin typeface="Arial"/>
                <a:ea typeface="Arial"/>
                <a:cs typeface="Arial"/>
                <a:sym typeface="Arial"/>
              </a:rPr>
              <a:t>Kg CO2e M</a:t>
            </a:r>
            <a:r>
              <a:rPr b="1" baseline="30000" i="0" lang="en" sz="800" u="none" cap="none" strike="noStrike">
                <a:solidFill>
                  <a:srgbClr val="E69138"/>
                </a:solidFill>
                <a:latin typeface="Arial"/>
                <a:ea typeface="Arial"/>
                <a:cs typeface="Arial"/>
                <a:sym typeface="Arial"/>
              </a:rPr>
              <a:t>2</a:t>
            </a:r>
            <a:r>
              <a:rPr b="1" i="0" lang="en" sz="800" u="none" cap="none" strike="noStrike">
                <a:solidFill>
                  <a:srgbClr val="E69138"/>
                </a:solidFill>
                <a:latin typeface="Arial"/>
                <a:ea typeface="Arial"/>
                <a:cs typeface="Arial"/>
                <a:sym typeface="Arial"/>
              </a:rPr>
              <a:t>/yr</a:t>
            </a:r>
            <a:endParaRPr b="1" i="0" sz="2300" u="none" cap="none" strike="noStrike">
              <a:solidFill>
                <a:srgbClr val="E69138"/>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E69138"/>
              </a:solidFill>
              <a:latin typeface="Arial"/>
              <a:ea typeface="Arial"/>
              <a:cs typeface="Arial"/>
              <a:sym typeface="Arial"/>
            </a:endParaRPr>
          </a:p>
        </p:txBody>
      </p:sp>
      <p:sp>
        <p:nvSpPr>
          <p:cNvPr id="201" name="Google Shape;201;p25"/>
          <p:cNvSpPr/>
          <p:nvPr/>
        </p:nvSpPr>
        <p:spPr>
          <a:xfrm>
            <a:off x="5837501" y="2165395"/>
            <a:ext cx="647700" cy="409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accent5"/>
                </a:solidFill>
                <a:latin typeface="Arial"/>
                <a:ea typeface="Arial"/>
                <a:cs typeface="Arial"/>
                <a:sym typeface="Arial"/>
              </a:rPr>
              <a:t>1.5</a:t>
            </a:r>
            <a:endParaRPr b="1" i="0" sz="1400" u="none" cap="none" strike="noStrike">
              <a:solidFill>
                <a:schemeClr val="accent5"/>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t/>
            </a:r>
            <a:endParaRPr b="1" i="0" sz="2400" u="none" cap="none" strike="noStrike">
              <a:solidFill>
                <a:schemeClr val="accent5"/>
              </a:solidFill>
              <a:latin typeface="Arial"/>
              <a:ea typeface="Arial"/>
              <a:cs typeface="Arial"/>
              <a:sym typeface="Arial"/>
            </a:endParaRPr>
          </a:p>
        </p:txBody>
      </p:sp>
      <p:sp>
        <p:nvSpPr>
          <p:cNvPr id="202" name="Google Shape;202;p25"/>
          <p:cNvSpPr/>
          <p:nvPr/>
        </p:nvSpPr>
        <p:spPr>
          <a:xfrm>
            <a:off x="6878538" y="2667938"/>
            <a:ext cx="519900" cy="392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6AA84F"/>
                </a:solidFill>
                <a:latin typeface="Arial"/>
                <a:ea typeface="Arial"/>
                <a:cs typeface="Arial"/>
                <a:sym typeface="Arial"/>
              </a:rPr>
              <a:t>2.5</a:t>
            </a:r>
            <a:endParaRPr b="1" i="0" sz="1800" u="none" cap="none" strike="noStrike">
              <a:solidFill>
                <a:srgbClr val="6AA84F"/>
              </a:solidFill>
              <a:latin typeface="Arial"/>
              <a:ea typeface="Arial"/>
              <a:cs typeface="Arial"/>
              <a:sym typeface="Arial"/>
            </a:endParaRPr>
          </a:p>
        </p:txBody>
      </p:sp>
      <p:pic>
        <p:nvPicPr>
          <p:cNvPr id="203" name="Google Shape;203;p25"/>
          <p:cNvPicPr preferRelativeResize="0"/>
          <p:nvPr/>
        </p:nvPicPr>
        <p:blipFill rotWithShape="1">
          <a:blip r:embed="rId7">
            <a:alphaModFix/>
          </a:blip>
          <a:srcRect b="0" l="0" r="0" t="0"/>
          <a:stretch/>
        </p:blipFill>
        <p:spPr>
          <a:xfrm>
            <a:off x="3567147" y="4054750"/>
            <a:ext cx="1822063" cy="10887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id="208" name="Google Shape;208;p26"/>
          <p:cNvPicPr preferRelativeResize="0"/>
          <p:nvPr/>
        </p:nvPicPr>
        <p:blipFill rotWithShape="1">
          <a:blip r:embed="rId3">
            <a:alphaModFix amt="52999"/>
          </a:blip>
          <a:srcRect b="0" l="0" r="0" t="0"/>
          <a:stretch/>
        </p:blipFill>
        <p:spPr>
          <a:xfrm>
            <a:off x="3419012" y="3582500"/>
            <a:ext cx="2994250" cy="4380175"/>
          </a:xfrm>
          <a:prstGeom prst="rect">
            <a:avLst/>
          </a:prstGeom>
          <a:noFill/>
          <a:ln>
            <a:noFill/>
          </a:ln>
        </p:spPr>
      </p:pic>
      <p:sp>
        <p:nvSpPr>
          <p:cNvPr id="209" name="Google Shape;209;p26"/>
          <p:cNvSpPr/>
          <p:nvPr/>
        </p:nvSpPr>
        <p:spPr>
          <a:xfrm>
            <a:off x="5801622" y="2670627"/>
            <a:ext cx="1048800" cy="1049100"/>
          </a:xfrm>
          <a:prstGeom prst="ellipse">
            <a:avLst/>
          </a:prstGeom>
          <a:solidFill>
            <a:srgbClr val="F3F3F3"/>
          </a:solidFill>
          <a:ln cap="flat" cmpd="sng" w="9525">
            <a:solidFill>
              <a:schemeClr val="accent4"/>
            </a:solidFill>
            <a:prstDash val="dot"/>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 name="Google Shape;210;p26"/>
          <p:cNvSpPr/>
          <p:nvPr/>
        </p:nvSpPr>
        <p:spPr>
          <a:xfrm>
            <a:off x="4280691" y="2670627"/>
            <a:ext cx="1048800" cy="1049100"/>
          </a:xfrm>
          <a:prstGeom prst="ellipse">
            <a:avLst/>
          </a:prstGeom>
          <a:solidFill>
            <a:srgbClr val="F3F3F3"/>
          </a:solidFill>
          <a:ln cap="flat" cmpd="sng" w="9525">
            <a:solidFill>
              <a:schemeClr val="accent4"/>
            </a:solidFill>
            <a:prstDash val="dot"/>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 name="Google Shape;211;p26"/>
          <p:cNvSpPr/>
          <p:nvPr/>
        </p:nvSpPr>
        <p:spPr>
          <a:xfrm>
            <a:off x="2774040" y="1439739"/>
            <a:ext cx="1048800" cy="1049100"/>
          </a:xfrm>
          <a:prstGeom prst="ellipse">
            <a:avLst/>
          </a:prstGeom>
          <a:noFill/>
          <a:ln cap="flat" cmpd="sng" w="9525">
            <a:solidFill>
              <a:schemeClr val="accent5"/>
            </a:solidFill>
            <a:prstDash val="lg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 name="Google Shape;212;p26"/>
          <p:cNvSpPr/>
          <p:nvPr/>
        </p:nvSpPr>
        <p:spPr>
          <a:xfrm>
            <a:off x="4280691" y="1439739"/>
            <a:ext cx="1048800" cy="1049100"/>
          </a:xfrm>
          <a:prstGeom prst="ellipse">
            <a:avLst/>
          </a:prstGeom>
          <a:noFill/>
          <a:ln cap="flat" cmpd="sng" w="9525">
            <a:solidFill>
              <a:schemeClr val="accent5"/>
            </a:solidFill>
            <a:prstDash val="lg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 name="Google Shape;213;p26"/>
          <p:cNvSpPr txBox="1"/>
          <p:nvPr>
            <p:ph type="title"/>
          </p:nvPr>
        </p:nvSpPr>
        <p:spPr>
          <a:xfrm>
            <a:off x="364025" y="243700"/>
            <a:ext cx="56787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990"/>
              <a:buNone/>
            </a:pPr>
            <a:r>
              <a:rPr b="1" lang="en" sz="1420">
                <a:solidFill>
                  <a:srgbClr val="434343"/>
                </a:solidFill>
              </a:rPr>
              <a:t>Industry compliance</a:t>
            </a:r>
            <a:r>
              <a:rPr lang="en" sz="1420">
                <a:solidFill>
                  <a:srgbClr val="434343"/>
                </a:solidFill>
              </a:rPr>
              <a:t>: Homebuilders and the prescriptive approach</a:t>
            </a:r>
            <a:endParaRPr sz="1420">
              <a:solidFill>
                <a:srgbClr val="434343"/>
              </a:solidFill>
            </a:endParaRPr>
          </a:p>
        </p:txBody>
      </p:sp>
      <p:sp>
        <p:nvSpPr>
          <p:cNvPr id="214" name="Google Shape;214;p26"/>
          <p:cNvSpPr txBox="1"/>
          <p:nvPr>
            <p:ph type="title"/>
          </p:nvPr>
        </p:nvSpPr>
        <p:spPr>
          <a:xfrm>
            <a:off x="4247192" y="1025751"/>
            <a:ext cx="1091400" cy="4239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990"/>
              <a:buNone/>
            </a:pPr>
            <a:r>
              <a:rPr b="1" lang="en" sz="1000">
                <a:solidFill>
                  <a:srgbClr val="999999"/>
                </a:solidFill>
              </a:rPr>
              <a:t>COOKING</a:t>
            </a:r>
            <a:endParaRPr b="1" sz="1000">
              <a:solidFill>
                <a:srgbClr val="999999"/>
              </a:solidFill>
            </a:endParaRPr>
          </a:p>
        </p:txBody>
      </p:sp>
      <p:sp>
        <p:nvSpPr>
          <p:cNvPr id="215" name="Google Shape;215;p26"/>
          <p:cNvSpPr txBox="1"/>
          <p:nvPr>
            <p:ph type="title"/>
          </p:nvPr>
        </p:nvSpPr>
        <p:spPr>
          <a:xfrm>
            <a:off x="5535588" y="1025751"/>
            <a:ext cx="1581000" cy="4239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990"/>
              <a:buNone/>
            </a:pPr>
            <a:r>
              <a:rPr b="1" lang="en" sz="1000">
                <a:solidFill>
                  <a:srgbClr val="999999"/>
                </a:solidFill>
              </a:rPr>
              <a:t>WATER HEATING</a:t>
            </a:r>
            <a:endParaRPr b="1" sz="1000">
              <a:solidFill>
                <a:srgbClr val="999999"/>
              </a:solidFill>
            </a:endParaRPr>
          </a:p>
        </p:txBody>
      </p:sp>
      <p:pic>
        <p:nvPicPr>
          <p:cNvPr id="216" name="Google Shape;216;p26"/>
          <p:cNvPicPr preferRelativeResize="0"/>
          <p:nvPr/>
        </p:nvPicPr>
        <p:blipFill rotWithShape="1">
          <a:blip r:embed="rId4">
            <a:alphaModFix/>
          </a:blip>
          <a:srcRect b="0" l="0" r="0" t="0"/>
          <a:stretch/>
        </p:blipFill>
        <p:spPr>
          <a:xfrm>
            <a:off x="4540357" y="2928727"/>
            <a:ext cx="638242" cy="445474"/>
          </a:xfrm>
          <a:prstGeom prst="rect">
            <a:avLst/>
          </a:prstGeom>
          <a:noFill/>
          <a:ln>
            <a:noFill/>
          </a:ln>
        </p:spPr>
      </p:pic>
      <p:pic>
        <p:nvPicPr>
          <p:cNvPr id="217" name="Google Shape;217;p26"/>
          <p:cNvPicPr preferRelativeResize="0"/>
          <p:nvPr/>
        </p:nvPicPr>
        <p:blipFill rotWithShape="1">
          <a:blip r:embed="rId5">
            <a:alphaModFix/>
          </a:blip>
          <a:srcRect b="316" l="0" r="0" t="326"/>
          <a:stretch/>
        </p:blipFill>
        <p:spPr>
          <a:xfrm>
            <a:off x="6089307" y="2928885"/>
            <a:ext cx="473720" cy="532595"/>
          </a:xfrm>
          <a:prstGeom prst="rect">
            <a:avLst/>
          </a:prstGeom>
          <a:noFill/>
          <a:ln>
            <a:noFill/>
          </a:ln>
        </p:spPr>
      </p:pic>
      <p:pic>
        <p:nvPicPr>
          <p:cNvPr id="218" name="Google Shape;218;p26"/>
          <p:cNvPicPr preferRelativeResize="0"/>
          <p:nvPr/>
        </p:nvPicPr>
        <p:blipFill rotWithShape="1">
          <a:blip r:embed="rId6">
            <a:alphaModFix/>
          </a:blip>
          <a:srcRect b="0" l="0" r="0" t="0"/>
          <a:stretch/>
        </p:blipFill>
        <p:spPr>
          <a:xfrm>
            <a:off x="4540357" y="1686749"/>
            <a:ext cx="638231" cy="445440"/>
          </a:xfrm>
          <a:prstGeom prst="rect">
            <a:avLst/>
          </a:prstGeom>
          <a:noFill/>
          <a:ln>
            <a:noFill/>
          </a:ln>
        </p:spPr>
      </p:pic>
      <p:pic>
        <p:nvPicPr>
          <p:cNvPr id="219" name="Google Shape;219;p26"/>
          <p:cNvPicPr preferRelativeResize="0"/>
          <p:nvPr/>
        </p:nvPicPr>
        <p:blipFill rotWithShape="1">
          <a:blip r:embed="rId7">
            <a:alphaModFix/>
          </a:blip>
          <a:srcRect b="0" l="0" r="0" t="0"/>
          <a:stretch/>
        </p:blipFill>
        <p:spPr>
          <a:xfrm>
            <a:off x="3147557" y="1672871"/>
            <a:ext cx="321463" cy="582830"/>
          </a:xfrm>
          <a:prstGeom prst="rect">
            <a:avLst/>
          </a:prstGeom>
          <a:noFill/>
          <a:ln>
            <a:noFill/>
          </a:ln>
        </p:spPr>
      </p:pic>
      <p:pic>
        <p:nvPicPr>
          <p:cNvPr id="220" name="Google Shape;220;p26"/>
          <p:cNvPicPr preferRelativeResize="0"/>
          <p:nvPr/>
        </p:nvPicPr>
        <p:blipFill rotWithShape="1">
          <a:blip r:embed="rId8">
            <a:alphaModFix/>
          </a:blip>
          <a:srcRect b="0" l="0" r="0" t="0"/>
          <a:stretch/>
        </p:blipFill>
        <p:spPr>
          <a:xfrm>
            <a:off x="6096877" y="1706520"/>
            <a:ext cx="458575" cy="515540"/>
          </a:xfrm>
          <a:prstGeom prst="rect">
            <a:avLst/>
          </a:prstGeom>
          <a:noFill/>
          <a:ln>
            <a:noFill/>
          </a:ln>
        </p:spPr>
      </p:pic>
      <p:sp>
        <p:nvSpPr>
          <p:cNvPr id="221" name="Google Shape;221;p26"/>
          <p:cNvSpPr/>
          <p:nvPr/>
        </p:nvSpPr>
        <p:spPr>
          <a:xfrm>
            <a:off x="5796761" y="1439739"/>
            <a:ext cx="1048800" cy="1049100"/>
          </a:xfrm>
          <a:prstGeom prst="ellipse">
            <a:avLst/>
          </a:prstGeom>
          <a:noFill/>
          <a:ln cap="flat" cmpd="sng" w="9525">
            <a:solidFill>
              <a:schemeClr val="accent5"/>
            </a:solidFill>
            <a:prstDash val="lg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 name="Google Shape;222;p26"/>
          <p:cNvSpPr/>
          <p:nvPr/>
        </p:nvSpPr>
        <p:spPr>
          <a:xfrm>
            <a:off x="2783749" y="2670627"/>
            <a:ext cx="1048800" cy="1049100"/>
          </a:xfrm>
          <a:prstGeom prst="ellipse">
            <a:avLst/>
          </a:prstGeom>
          <a:solidFill>
            <a:srgbClr val="F3F3F3"/>
          </a:solidFill>
          <a:ln cap="flat" cmpd="sng" w="9525">
            <a:solidFill>
              <a:schemeClr val="accent4"/>
            </a:solidFill>
            <a:prstDash val="dot"/>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 name="Google Shape;223;p26"/>
          <p:cNvSpPr txBox="1"/>
          <p:nvPr>
            <p:ph type="title"/>
          </p:nvPr>
        </p:nvSpPr>
        <p:spPr>
          <a:xfrm>
            <a:off x="867450" y="1672872"/>
            <a:ext cx="1791600" cy="5601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891"/>
              <a:buNone/>
            </a:pPr>
            <a:r>
              <a:rPr b="1" lang="en" sz="1450">
                <a:solidFill>
                  <a:schemeClr val="accent5"/>
                </a:solidFill>
              </a:rPr>
              <a:t>Zero Emissions Equipment:</a:t>
            </a:r>
            <a:endParaRPr b="1" sz="1450">
              <a:solidFill>
                <a:schemeClr val="accent5"/>
              </a:solidFill>
            </a:endParaRPr>
          </a:p>
        </p:txBody>
      </p:sp>
      <p:pic>
        <p:nvPicPr>
          <p:cNvPr id="224" name="Google Shape;224;p26"/>
          <p:cNvPicPr preferRelativeResize="0"/>
          <p:nvPr/>
        </p:nvPicPr>
        <p:blipFill rotWithShape="1">
          <a:blip r:embed="rId9">
            <a:alphaModFix/>
          </a:blip>
          <a:srcRect b="0" l="0" r="0" t="0"/>
          <a:stretch/>
        </p:blipFill>
        <p:spPr>
          <a:xfrm>
            <a:off x="3147558" y="2903759"/>
            <a:ext cx="321473" cy="582847"/>
          </a:xfrm>
          <a:prstGeom prst="rect">
            <a:avLst/>
          </a:prstGeom>
          <a:noFill/>
          <a:ln>
            <a:noFill/>
          </a:ln>
        </p:spPr>
      </p:pic>
      <p:sp>
        <p:nvSpPr>
          <p:cNvPr id="225" name="Google Shape;225;p26"/>
          <p:cNvSpPr txBox="1"/>
          <p:nvPr>
            <p:ph type="title"/>
          </p:nvPr>
        </p:nvSpPr>
        <p:spPr>
          <a:xfrm>
            <a:off x="2546752" y="1025750"/>
            <a:ext cx="1503300" cy="423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891"/>
              <a:buNone/>
            </a:pPr>
            <a:r>
              <a:rPr b="1" lang="en" sz="1000">
                <a:solidFill>
                  <a:srgbClr val="999999"/>
                </a:solidFill>
              </a:rPr>
              <a:t>SPACE HEATING</a:t>
            </a:r>
            <a:endParaRPr b="1" sz="1000">
              <a:solidFill>
                <a:srgbClr val="999999"/>
              </a:solidFill>
            </a:endParaRPr>
          </a:p>
        </p:txBody>
      </p:sp>
      <p:sp>
        <p:nvSpPr>
          <p:cNvPr id="226" name="Google Shape;226;p26"/>
          <p:cNvSpPr txBox="1"/>
          <p:nvPr>
            <p:ph type="title"/>
          </p:nvPr>
        </p:nvSpPr>
        <p:spPr>
          <a:xfrm>
            <a:off x="975297" y="2915177"/>
            <a:ext cx="1683900" cy="5601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891"/>
              <a:buNone/>
            </a:pPr>
            <a:r>
              <a:rPr b="1" lang="en" sz="1450">
                <a:solidFill>
                  <a:srgbClr val="FF9900"/>
                </a:solidFill>
              </a:rPr>
              <a:t>Fossil Fuel Equipment:</a:t>
            </a:r>
            <a:endParaRPr b="1" sz="1450">
              <a:solidFill>
                <a:srgbClr val="FF9900"/>
              </a:solidFill>
            </a:endParaRPr>
          </a:p>
        </p:txBody>
      </p:sp>
      <p:pic>
        <p:nvPicPr>
          <p:cNvPr id="227" name="Google Shape;227;p26"/>
          <p:cNvPicPr preferRelativeResize="0"/>
          <p:nvPr/>
        </p:nvPicPr>
        <p:blipFill rotWithShape="1">
          <a:blip r:embed="rId10">
            <a:alphaModFix/>
          </a:blip>
          <a:srcRect b="0" l="0" r="0" t="0"/>
          <a:stretch/>
        </p:blipFill>
        <p:spPr>
          <a:xfrm>
            <a:off x="3978912" y="4170725"/>
            <a:ext cx="1627963" cy="9727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pic>
        <p:nvPicPr>
          <p:cNvPr id="232" name="Google Shape;232;p27"/>
          <p:cNvPicPr preferRelativeResize="0"/>
          <p:nvPr/>
        </p:nvPicPr>
        <p:blipFill rotWithShape="1">
          <a:blip r:embed="rId3">
            <a:alphaModFix amt="52999"/>
          </a:blip>
          <a:srcRect b="0" l="0" r="0" t="0"/>
          <a:stretch/>
        </p:blipFill>
        <p:spPr>
          <a:xfrm>
            <a:off x="416675" y="3725625"/>
            <a:ext cx="2686852" cy="3930501"/>
          </a:xfrm>
          <a:prstGeom prst="rect">
            <a:avLst/>
          </a:prstGeom>
          <a:noFill/>
          <a:ln>
            <a:noFill/>
          </a:ln>
        </p:spPr>
      </p:pic>
      <p:sp>
        <p:nvSpPr>
          <p:cNvPr id="233" name="Google Shape;233;p27"/>
          <p:cNvSpPr/>
          <p:nvPr/>
        </p:nvSpPr>
        <p:spPr>
          <a:xfrm>
            <a:off x="3215000" y="3259625"/>
            <a:ext cx="3305400" cy="724800"/>
          </a:xfrm>
          <a:prstGeom prst="roundRect">
            <a:avLst>
              <a:gd fmla="val 16667" name="adj"/>
            </a:avLst>
          </a:prstGeom>
          <a:solidFill>
            <a:srgbClr val="F3F3F3"/>
          </a:solidFill>
          <a:ln cap="flat" cmpd="sng" w="9525">
            <a:solidFill>
              <a:schemeClr val="accent5"/>
            </a:solidFill>
            <a:prstDash val="dot"/>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 name="Google Shape;234;p27"/>
          <p:cNvSpPr txBox="1"/>
          <p:nvPr/>
        </p:nvSpPr>
        <p:spPr>
          <a:xfrm>
            <a:off x="4651775" y="3321875"/>
            <a:ext cx="1809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1" i="0" lang="en" sz="900" u="none" cap="none" strike="noStrike">
                <a:solidFill>
                  <a:srgbClr val="434343"/>
                </a:solidFill>
                <a:latin typeface="Arial"/>
                <a:ea typeface="Arial"/>
                <a:cs typeface="Arial"/>
                <a:sym typeface="Arial"/>
              </a:rPr>
              <a:t>Fossil fuel water heating </a:t>
            </a:r>
            <a:br>
              <a:rPr b="1" i="0" lang="en" sz="900" u="none" cap="none" strike="noStrike">
                <a:solidFill>
                  <a:srgbClr val="434343"/>
                </a:solidFill>
                <a:latin typeface="Arial"/>
                <a:ea typeface="Arial"/>
                <a:cs typeface="Arial"/>
                <a:sym typeface="Arial"/>
              </a:rPr>
            </a:br>
            <a:r>
              <a:rPr b="1" i="0" lang="en" sz="900" u="none" cap="none" strike="noStrike">
                <a:solidFill>
                  <a:srgbClr val="434343"/>
                </a:solidFill>
                <a:latin typeface="Arial"/>
                <a:ea typeface="Arial"/>
                <a:cs typeface="Arial"/>
                <a:sym typeface="Arial"/>
              </a:rPr>
              <a:t>and cooking allowed. </a:t>
            </a:r>
            <a:r>
              <a:rPr b="0" i="0" lang="en" sz="900" u="none" cap="none" strike="noStrike">
                <a:solidFill>
                  <a:srgbClr val="434343"/>
                </a:solidFill>
                <a:latin typeface="Arial"/>
                <a:ea typeface="Arial"/>
                <a:cs typeface="Arial"/>
                <a:sym typeface="Arial"/>
              </a:rPr>
              <a:t>Space heating must be zero carbon.</a:t>
            </a:r>
            <a:endParaRPr b="0" i="0" sz="900" u="none" cap="none" strike="noStrike">
              <a:solidFill>
                <a:srgbClr val="434343"/>
              </a:solidFill>
              <a:latin typeface="Arial"/>
              <a:ea typeface="Arial"/>
              <a:cs typeface="Arial"/>
              <a:sym typeface="Arial"/>
            </a:endParaRPr>
          </a:p>
        </p:txBody>
      </p:sp>
      <p:pic>
        <p:nvPicPr>
          <p:cNvPr id="235" name="Google Shape;235;p27"/>
          <p:cNvPicPr preferRelativeResize="0"/>
          <p:nvPr/>
        </p:nvPicPr>
        <p:blipFill rotWithShape="1">
          <a:blip r:embed="rId4">
            <a:alphaModFix/>
          </a:blip>
          <a:srcRect b="0" l="0" r="0" t="0"/>
          <a:stretch/>
        </p:blipFill>
        <p:spPr>
          <a:xfrm>
            <a:off x="3439976" y="3454841"/>
            <a:ext cx="420182" cy="293247"/>
          </a:xfrm>
          <a:prstGeom prst="rect">
            <a:avLst/>
          </a:prstGeom>
          <a:noFill/>
          <a:ln>
            <a:noFill/>
          </a:ln>
        </p:spPr>
      </p:pic>
      <p:pic>
        <p:nvPicPr>
          <p:cNvPr id="236" name="Google Shape;236;p27"/>
          <p:cNvPicPr preferRelativeResize="0"/>
          <p:nvPr/>
        </p:nvPicPr>
        <p:blipFill rotWithShape="1">
          <a:blip r:embed="rId5">
            <a:alphaModFix/>
          </a:blip>
          <a:srcRect b="0" l="0" r="0" t="0"/>
          <a:stretch/>
        </p:blipFill>
        <p:spPr>
          <a:xfrm>
            <a:off x="4322379" y="3436282"/>
            <a:ext cx="204896" cy="371485"/>
          </a:xfrm>
          <a:prstGeom prst="rect">
            <a:avLst/>
          </a:prstGeom>
          <a:noFill/>
          <a:ln>
            <a:noFill/>
          </a:ln>
        </p:spPr>
      </p:pic>
      <p:pic>
        <p:nvPicPr>
          <p:cNvPr id="237" name="Google Shape;237;p27"/>
          <p:cNvPicPr preferRelativeResize="0"/>
          <p:nvPr/>
        </p:nvPicPr>
        <p:blipFill rotWithShape="1">
          <a:blip r:embed="rId6">
            <a:alphaModFix/>
          </a:blip>
          <a:srcRect b="316" l="0" r="0" t="326"/>
          <a:stretch/>
        </p:blipFill>
        <p:spPr>
          <a:xfrm>
            <a:off x="3904035" y="3456856"/>
            <a:ext cx="293848" cy="330324"/>
          </a:xfrm>
          <a:prstGeom prst="rect">
            <a:avLst/>
          </a:prstGeom>
          <a:noFill/>
          <a:ln>
            <a:noFill/>
          </a:ln>
        </p:spPr>
      </p:pic>
      <p:sp>
        <p:nvSpPr>
          <p:cNvPr id="238" name="Google Shape;238;p27"/>
          <p:cNvSpPr/>
          <p:nvPr/>
        </p:nvSpPr>
        <p:spPr>
          <a:xfrm>
            <a:off x="4220825" y="2195550"/>
            <a:ext cx="3305400" cy="724800"/>
          </a:xfrm>
          <a:prstGeom prst="roundRect">
            <a:avLst>
              <a:gd fmla="val 16667" name="adj"/>
            </a:avLst>
          </a:prstGeom>
          <a:solidFill>
            <a:srgbClr val="F3F3F3"/>
          </a:solidFill>
          <a:ln cap="flat" cmpd="sng" w="9525">
            <a:solidFill>
              <a:schemeClr val="accent5"/>
            </a:solidFill>
            <a:prstDash val="dot"/>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 name="Google Shape;239;p27"/>
          <p:cNvSpPr txBox="1"/>
          <p:nvPr/>
        </p:nvSpPr>
        <p:spPr>
          <a:xfrm>
            <a:off x="5678900" y="2281988"/>
            <a:ext cx="18729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1" i="0" lang="en" sz="900" u="none" cap="none" strike="noStrike">
                <a:solidFill>
                  <a:srgbClr val="434343"/>
                </a:solidFill>
                <a:latin typeface="Arial"/>
                <a:ea typeface="Arial"/>
                <a:cs typeface="Arial"/>
                <a:sym typeface="Arial"/>
              </a:rPr>
              <a:t>Fossil fuel cooking allowed. </a:t>
            </a:r>
            <a:r>
              <a:rPr b="0" i="0" lang="en" sz="900" u="none" cap="none" strike="noStrike">
                <a:solidFill>
                  <a:srgbClr val="434343"/>
                </a:solidFill>
                <a:latin typeface="Arial"/>
                <a:ea typeface="Arial"/>
                <a:cs typeface="Arial"/>
                <a:sym typeface="Arial"/>
              </a:rPr>
              <a:t>Space and water heating systems must be zero carbon. </a:t>
            </a:r>
            <a:endParaRPr b="0" i="0" sz="900" u="none" cap="none" strike="noStrike">
              <a:solidFill>
                <a:srgbClr val="434343"/>
              </a:solidFill>
              <a:latin typeface="Arial"/>
              <a:ea typeface="Arial"/>
              <a:cs typeface="Arial"/>
              <a:sym typeface="Arial"/>
            </a:endParaRPr>
          </a:p>
        </p:txBody>
      </p:sp>
      <p:pic>
        <p:nvPicPr>
          <p:cNvPr id="240" name="Google Shape;240;p27"/>
          <p:cNvPicPr preferRelativeResize="0"/>
          <p:nvPr/>
        </p:nvPicPr>
        <p:blipFill rotWithShape="1">
          <a:blip r:embed="rId4">
            <a:alphaModFix/>
          </a:blip>
          <a:srcRect b="0" l="0" r="0" t="0"/>
          <a:stretch/>
        </p:blipFill>
        <p:spPr>
          <a:xfrm>
            <a:off x="4505880" y="2379499"/>
            <a:ext cx="431048" cy="300831"/>
          </a:xfrm>
          <a:prstGeom prst="rect">
            <a:avLst/>
          </a:prstGeom>
          <a:noFill/>
          <a:ln>
            <a:noFill/>
          </a:ln>
        </p:spPr>
      </p:pic>
      <p:pic>
        <p:nvPicPr>
          <p:cNvPr id="241" name="Google Shape;241;p27"/>
          <p:cNvPicPr preferRelativeResize="0"/>
          <p:nvPr/>
        </p:nvPicPr>
        <p:blipFill rotWithShape="1">
          <a:blip r:embed="rId5">
            <a:alphaModFix/>
          </a:blip>
          <a:srcRect b="0" l="0" r="0" t="0"/>
          <a:stretch/>
        </p:blipFill>
        <p:spPr>
          <a:xfrm>
            <a:off x="5382977" y="2360459"/>
            <a:ext cx="210194" cy="381093"/>
          </a:xfrm>
          <a:prstGeom prst="rect">
            <a:avLst/>
          </a:prstGeom>
          <a:noFill/>
          <a:ln>
            <a:noFill/>
          </a:ln>
        </p:spPr>
      </p:pic>
      <p:pic>
        <p:nvPicPr>
          <p:cNvPr id="242" name="Google Shape;242;p27"/>
          <p:cNvPicPr preferRelativeResize="0"/>
          <p:nvPr/>
        </p:nvPicPr>
        <p:blipFill rotWithShape="1">
          <a:blip r:embed="rId7">
            <a:alphaModFix/>
          </a:blip>
          <a:srcRect b="0" l="0" r="0" t="0"/>
          <a:stretch/>
        </p:blipFill>
        <p:spPr>
          <a:xfrm>
            <a:off x="4995796" y="2381565"/>
            <a:ext cx="301447" cy="338867"/>
          </a:xfrm>
          <a:prstGeom prst="rect">
            <a:avLst/>
          </a:prstGeom>
          <a:noFill/>
          <a:ln>
            <a:noFill/>
          </a:ln>
        </p:spPr>
      </p:pic>
      <p:sp>
        <p:nvSpPr>
          <p:cNvPr id="243" name="Google Shape;243;p27"/>
          <p:cNvSpPr/>
          <p:nvPr/>
        </p:nvSpPr>
        <p:spPr>
          <a:xfrm>
            <a:off x="5212925" y="1117600"/>
            <a:ext cx="3172500" cy="724800"/>
          </a:xfrm>
          <a:prstGeom prst="roundRect">
            <a:avLst>
              <a:gd fmla="val 16667" name="adj"/>
            </a:avLst>
          </a:prstGeom>
          <a:solidFill>
            <a:srgbClr val="F3F3F3"/>
          </a:solidFill>
          <a:ln cap="flat" cmpd="sng" w="9525">
            <a:solidFill>
              <a:schemeClr val="accent5"/>
            </a:solidFill>
            <a:prstDash val="dot"/>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4" name="Google Shape;244;p27"/>
          <p:cNvPicPr preferRelativeResize="0"/>
          <p:nvPr/>
        </p:nvPicPr>
        <p:blipFill rotWithShape="1">
          <a:blip r:embed="rId8">
            <a:alphaModFix/>
          </a:blip>
          <a:srcRect b="0" l="0" r="0" t="0"/>
          <a:stretch/>
        </p:blipFill>
        <p:spPr>
          <a:xfrm>
            <a:off x="4111425" y="816400"/>
            <a:ext cx="1166300" cy="1166300"/>
          </a:xfrm>
          <a:prstGeom prst="rect">
            <a:avLst/>
          </a:prstGeom>
          <a:noFill/>
          <a:ln>
            <a:noFill/>
          </a:ln>
        </p:spPr>
      </p:pic>
      <p:pic>
        <p:nvPicPr>
          <p:cNvPr id="245" name="Google Shape;245;p27"/>
          <p:cNvPicPr preferRelativeResize="0"/>
          <p:nvPr/>
        </p:nvPicPr>
        <p:blipFill rotWithShape="1">
          <a:blip r:embed="rId9">
            <a:alphaModFix/>
          </a:blip>
          <a:srcRect b="0" l="0" r="0" t="0"/>
          <a:stretch/>
        </p:blipFill>
        <p:spPr>
          <a:xfrm>
            <a:off x="2964263" y="1645234"/>
            <a:ext cx="1411200" cy="1413690"/>
          </a:xfrm>
          <a:prstGeom prst="rect">
            <a:avLst/>
          </a:prstGeom>
          <a:noFill/>
          <a:ln>
            <a:noFill/>
          </a:ln>
        </p:spPr>
      </p:pic>
      <p:pic>
        <p:nvPicPr>
          <p:cNvPr id="246" name="Google Shape;246;p27"/>
          <p:cNvPicPr preferRelativeResize="0"/>
          <p:nvPr/>
        </p:nvPicPr>
        <p:blipFill rotWithShape="1">
          <a:blip r:embed="rId10">
            <a:alphaModFix/>
          </a:blip>
          <a:srcRect b="0" l="0" r="0" t="0"/>
          <a:stretch/>
        </p:blipFill>
        <p:spPr>
          <a:xfrm>
            <a:off x="4440765" y="1223550"/>
            <a:ext cx="507614" cy="352001"/>
          </a:xfrm>
          <a:prstGeom prst="rect">
            <a:avLst/>
          </a:prstGeom>
          <a:noFill/>
          <a:ln>
            <a:noFill/>
          </a:ln>
        </p:spPr>
      </p:pic>
      <p:pic>
        <p:nvPicPr>
          <p:cNvPr id="247" name="Google Shape;247;p27"/>
          <p:cNvPicPr preferRelativeResize="0"/>
          <p:nvPr/>
        </p:nvPicPr>
        <p:blipFill rotWithShape="1">
          <a:blip r:embed="rId11">
            <a:alphaModFix/>
          </a:blip>
          <a:srcRect b="0" l="0" r="0" t="0"/>
          <a:stretch/>
        </p:blipFill>
        <p:spPr>
          <a:xfrm>
            <a:off x="3371327" y="2147886"/>
            <a:ext cx="597072" cy="408386"/>
          </a:xfrm>
          <a:prstGeom prst="rect">
            <a:avLst/>
          </a:prstGeom>
          <a:noFill/>
          <a:ln>
            <a:noFill/>
          </a:ln>
        </p:spPr>
      </p:pic>
      <p:sp>
        <p:nvSpPr>
          <p:cNvPr id="248" name="Google Shape;248;p27"/>
          <p:cNvSpPr txBox="1"/>
          <p:nvPr>
            <p:ph type="title"/>
          </p:nvPr>
        </p:nvSpPr>
        <p:spPr>
          <a:xfrm>
            <a:off x="364025" y="243700"/>
            <a:ext cx="56787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990"/>
              <a:buNone/>
            </a:pPr>
            <a:r>
              <a:rPr b="1" lang="en" sz="1420">
                <a:solidFill>
                  <a:srgbClr val="434343"/>
                </a:solidFill>
              </a:rPr>
              <a:t>Industry compliance</a:t>
            </a:r>
            <a:r>
              <a:rPr lang="en" sz="1420">
                <a:solidFill>
                  <a:srgbClr val="434343"/>
                </a:solidFill>
              </a:rPr>
              <a:t>: Homebuilders and the prescriptive approach</a:t>
            </a:r>
            <a:endParaRPr sz="1420">
              <a:solidFill>
                <a:srgbClr val="434343"/>
              </a:solidFill>
            </a:endParaRPr>
          </a:p>
        </p:txBody>
      </p:sp>
      <p:sp>
        <p:nvSpPr>
          <p:cNvPr id="249" name="Google Shape;249;p27"/>
          <p:cNvSpPr txBox="1"/>
          <p:nvPr/>
        </p:nvSpPr>
        <p:spPr>
          <a:xfrm>
            <a:off x="6576426" y="1179875"/>
            <a:ext cx="1809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1" i="0" lang="en" sz="900" u="none" cap="none" strike="noStrike">
                <a:solidFill>
                  <a:srgbClr val="434343"/>
                </a:solidFill>
                <a:latin typeface="Arial"/>
                <a:ea typeface="Arial"/>
                <a:cs typeface="Arial"/>
                <a:sym typeface="Arial"/>
              </a:rPr>
              <a:t>No fossil fuels allowed. </a:t>
            </a:r>
            <a:br>
              <a:rPr b="0" i="0" lang="en" sz="900" u="none" cap="none" strike="noStrike">
                <a:solidFill>
                  <a:srgbClr val="434343"/>
                </a:solidFill>
                <a:latin typeface="Arial"/>
                <a:ea typeface="Arial"/>
                <a:cs typeface="Arial"/>
                <a:sym typeface="Arial"/>
              </a:rPr>
            </a:br>
            <a:r>
              <a:rPr b="0" i="0" lang="en" sz="900" u="none" cap="none" strike="noStrike">
                <a:solidFill>
                  <a:srgbClr val="434343"/>
                </a:solidFill>
                <a:latin typeface="Arial"/>
                <a:ea typeface="Arial"/>
                <a:cs typeface="Arial"/>
                <a:sym typeface="Arial"/>
              </a:rPr>
              <a:t>Space and water heating and cooking must be zero carbon.</a:t>
            </a:r>
            <a:endParaRPr b="0" i="0" sz="900" u="none" cap="none" strike="noStrike">
              <a:solidFill>
                <a:srgbClr val="434343"/>
              </a:solidFill>
              <a:latin typeface="Arial"/>
              <a:ea typeface="Arial"/>
              <a:cs typeface="Arial"/>
              <a:sym typeface="Arial"/>
            </a:endParaRPr>
          </a:p>
        </p:txBody>
      </p:sp>
      <p:pic>
        <p:nvPicPr>
          <p:cNvPr id="250" name="Google Shape;250;p27"/>
          <p:cNvPicPr preferRelativeResize="0"/>
          <p:nvPr/>
        </p:nvPicPr>
        <p:blipFill rotWithShape="1">
          <a:blip r:embed="rId12">
            <a:alphaModFix/>
          </a:blip>
          <a:srcRect b="0" l="0" r="0" t="0"/>
          <a:stretch/>
        </p:blipFill>
        <p:spPr>
          <a:xfrm>
            <a:off x="5452611" y="1318225"/>
            <a:ext cx="420214" cy="293269"/>
          </a:xfrm>
          <a:prstGeom prst="rect">
            <a:avLst/>
          </a:prstGeom>
          <a:noFill/>
          <a:ln>
            <a:noFill/>
          </a:ln>
        </p:spPr>
      </p:pic>
      <p:pic>
        <p:nvPicPr>
          <p:cNvPr id="251" name="Google Shape;251;p27"/>
          <p:cNvPicPr preferRelativeResize="0"/>
          <p:nvPr/>
        </p:nvPicPr>
        <p:blipFill rotWithShape="1">
          <a:blip r:embed="rId5">
            <a:alphaModFix/>
          </a:blip>
          <a:srcRect b="0" l="0" r="0" t="0"/>
          <a:stretch/>
        </p:blipFill>
        <p:spPr>
          <a:xfrm>
            <a:off x="6315117" y="1299664"/>
            <a:ext cx="204911" cy="371513"/>
          </a:xfrm>
          <a:prstGeom prst="rect">
            <a:avLst/>
          </a:prstGeom>
          <a:noFill/>
          <a:ln>
            <a:noFill/>
          </a:ln>
        </p:spPr>
      </p:pic>
      <p:pic>
        <p:nvPicPr>
          <p:cNvPr id="252" name="Google Shape;252;p27"/>
          <p:cNvPicPr preferRelativeResize="0"/>
          <p:nvPr/>
        </p:nvPicPr>
        <p:blipFill rotWithShape="1">
          <a:blip r:embed="rId7">
            <a:alphaModFix/>
          </a:blip>
          <a:srcRect b="0" l="0" r="0" t="0"/>
          <a:stretch/>
        </p:blipFill>
        <p:spPr>
          <a:xfrm>
            <a:off x="5900511" y="1320239"/>
            <a:ext cx="293870" cy="330349"/>
          </a:xfrm>
          <a:prstGeom prst="rect">
            <a:avLst/>
          </a:prstGeom>
          <a:noFill/>
          <a:ln>
            <a:noFill/>
          </a:ln>
        </p:spPr>
      </p:pic>
      <p:pic>
        <p:nvPicPr>
          <p:cNvPr id="253" name="Google Shape;253;p27"/>
          <p:cNvPicPr preferRelativeResize="0"/>
          <p:nvPr/>
        </p:nvPicPr>
        <p:blipFill rotWithShape="1">
          <a:blip r:embed="rId13">
            <a:alphaModFix/>
          </a:blip>
          <a:srcRect b="0" l="-6753" r="-2524" t="0"/>
          <a:stretch/>
        </p:blipFill>
        <p:spPr>
          <a:xfrm>
            <a:off x="1570700" y="2691800"/>
            <a:ext cx="1774475" cy="1623825"/>
          </a:xfrm>
          <a:prstGeom prst="rect">
            <a:avLst/>
          </a:prstGeom>
          <a:noFill/>
          <a:ln>
            <a:noFill/>
          </a:ln>
        </p:spPr>
      </p:pic>
      <p:pic>
        <p:nvPicPr>
          <p:cNvPr id="254" name="Google Shape;254;p27"/>
          <p:cNvPicPr preferRelativeResize="0"/>
          <p:nvPr/>
        </p:nvPicPr>
        <p:blipFill rotWithShape="1">
          <a:blip r:embed="rId14">
            <a:alphaModFix/>
          </a:blip>
          <a:srcRect b="0" l="0" r="0" t="0"/>
          <a:stretch/>
        </p:blipFill>
        <p:spPr>
          <a:xfrm>
            <a:off x="2106378" y="3281809"/>
            <a:ext cx="807195" cy="443803"/>
          </a:xfrm>
          <a:prstGeom prst="rect">
            <a:avLst/>
          </a:prstGeom>
          <a:noFill/>
          <a:ln>
            <a:noFill/>
          </a:ln>
        </p:spPr>
      </p:pic>
      <p:pic>
        <p:nvPicPr>
          <p:cNvPr id="255" name="Google Shape;255;p27"/>
          <p:cNvPicPr preferRelativeResize="0"/>
          <p:nvPr/>
        </p:nvPicPr>
        <p:blipFill rotWithShape="1">
          <a:blip r:embed="rId15">
            <a:alphaModFix/>
          </a:blip>
          <a:srcRect b="0" l="0" r="0" t="0"/>
          <a:stretch/>
        </p:blipFill>
        <p:spPr>
          <a:xfrm>
            <a:off x="811725" y="4237600"/>
            <a:ext cx="1516025" cy="9059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4"/>
                                        </p:tgtEl>
                                        <p:attrNameLst>
                                          <p:attrName>style.visibility</p:attrName>
                                        </p:attrNameLst>
                                      </p:cBhvr>
                                      <p:to>
                                        <p:strVal val="visible"/>
                                      </p:to>
                                    </p:set>
                                    <p:animEffect filter="fade" transition="in">
                                      <p:cBhvr>
                                        <p:cTn dur="1000"/>
                                        <p:tgtEl>
                                          <p:spTgt spid="234"/>
                                        </p:tgtEl>
                                      </p:cBhvr>
                                    </p:animEffect>
                                  </p:childTnLst>
                                </p:cTn>
                              </p:par>
                              <p:par>
                                <p:cTn fill="hold" nodeType="withEffect" presetClass="entr" presetID="10" presetSubtype="0">
                                  <p:stCondLst>
                                    <p:cond delay="0"/>
                                  </p:stCondLst>
                                  <p:childTnLst>
                                    <p:set>
                                      <p:cBhvr>
                                        <p:cTn dur="1" fill="hold">
                                          <p:stCondLst>
                                            <p:cond delay="0"/>
                                          </p:stCondLst>
                                        </p:cTn>
                                        <p:tgtEl>
                                          <p:spTgt spid="253"/>
                                        </p:tgtEl>
                                        <p:attrNameLst>
                                          <p:attrName>style.visibility</p:attrName>
                                        </p:attrNameLst>
                                      </p:cBhvr>
                                      <p:to>
                                        <p:strVal val="visible"/>
                                      </p:to>
                                    </p:set>
                                    <p:animEffect filter="fade" transition="in">
                                      <p:cBhvr>
                                        <p:cTn dur="1000"/>
                                        <p:tgtEl>
                                          <p:spTgt spid="253"/>
                                        </p:tgtEl>
                                      </p:cBhvr>
                                    </p:animEffect>
                                  </p:childTnLst>
                                </p:cTn>
                              </p:par>
                              <p:par>
                                <p:cTn fill="hold" nodeType="withEffect" presetClass="entr" presetID="10" presetSubtype="0">
                                  <p:stCondLst>
                                    <p:cond delay="0"/>
                                  </p:stCondLst>
                                  <p:childTnLst>
                                    <p:set>
                                      <p:cBhvr>
                                        <p:cTn dur="1" fill="hold">
                                          <p:stCondLst>
                                            <p:cond delay="0"/>
                                          </p:stCondLst>
                                        </p:cTn>
                                        <p:tgtEl>
                                          <p:spTgt spid="254"/>
                                        </p:tgtEl>
                                        <p:attrNameLst>
                                          <p:attrName>style.visibility</p:attrName>
                                        </p:attrNameLst>
                                      </p:cBhvr>
                                      <p:to>
                                        <p:strVal val="visible"/>
                                      </p:to>
                                    </p:set>
                                    <p:animEffect filter="fade" transition="in">
                                      <p:cBhvr>
                                        <p:cTn dur="1000"/>
                                        <p:tgtEl>
                                          <p:spTgt spid="254"/>
                                        </p:tgtEl>
                                      </p:cBhvr>
                                    </p:animEffect>
                                  </p:childTnLst>
                                </p:cTn>
                              </p:par>
                              <p:par>
                                <p:cTn fill="hold" nodeType="withEffect" presetClass="entr" presetID="10" presetSubtype="0">
                                  <p:stCondLst>
                                    <p:cond delay="0"/>
                                  </p:stCondLst>
                                  <p:childTnLst>
                                    <p:set>
                                      <p:cBhvr>
                                        <p:cTn dur="1" fill="hold">
                                          <p:stCondLst>
                                            <p:cond delay="0"/>
                                          </p:stCondLst>
                                        </p:cTn>
                                        <p:tgtEl>
                                          <p:spTgt spid="233"/>
                                        </p:tgtEl>
                                        <p:attrNameLst>
                                          <p:attrName>style.visibility</p:attrName>
                                        </p:attrNameLst>
                                      </p:cBhvr>
                                      <p:to>
                                        <p:strVal val="visible"/>
                                      </p:to>
                                    </p:set>
                                    <p:animEffect filter="fade" transition="in">
                                      <p:cBhvr>
                                        <p:cTn dur="1000"/>
                                        <p:tgtEl>
                                          <p:spTgt spid="233"/>
                                        </p:tgtEl>
                                      </p:cBhvr>
                                    </p:animEffect>
                                  </p:childTnLst>
                                </p:cTn>
                              </p:par>
                              <p:par>
                                <p:cTn fill="hold" nodeType="withEffect" presetClass="entr" presetID="10" presetSubtype="0">
                                  <p:stCondLst>
                                    <p:cond delay="0"/>
                                  </p:stCondLst>
                                  <p:childTnLst>
                                    <p:set>
                                      <p:cBhvr>
                                        <p:cTn dur="1" fill="hold">
                                          <p:stCondLst>
                                            <p:cond delay="0"/>
                                          </p:stCondLst>
                                        </p:cTn>
                                        <p:tgtEl>
                                          <p:spTgt spid="235"/>
                                        </p:tgtEl>
                                        <p:attrNameLst>
                                          <p:attrName>style.visibility</p:attrName>
                                        </p:attrNameLst>
                                      </p:cBhvr>
                                      <p:to>
                                        <p:strVal val="visible"/>
                                      </p:to>
                                    </p:set>
                                    <p:animEffect filter="fade" transition="in">
                                      <p:cBhvr>
                                        <p:cTn dur="1000"/>
                                        <p:tgtEl>
                                          <p:spTgt spid="235"/>
                                        </p:tgtEl>
                                      </p:cBhvr>
                                    </p:animEffect>
                                  </p:childTnLst>
                                </p:cTn>
                              </p:par>
                              <p:par>
                                <p:cTn fill="hold" nodeType="withEffect" presetClass="entr" presetID="10" presetSubtype="0">
                                  <p:stCondLst>
                                    <p:cond delay="0"/>
                                  </p:stCondLst>
                                  <p:childTnLst>
                                    <p:set>
                                      <p:cBhvr>
                                        <p:cTn dur="1" fill="hold">
                                          <p:stCondLst>
                                            <p:cond delay="0"/>
                                          </p:stCondLst>
                                        </p:cTn>
                                        <p:tgtEl>
                                          <p:spTgt spid="237"/>
                                        </p:tgtEl>
                                        <p:attrNameLst>
                                          <p:attrName>style.visibility</p:attrName>
                                        </p:attrNameLst>
                                      </p:cBhvr>
                                      <p:to>
                                        <p:strVal val="visible"/>
                                      </p:to>
                                    </p:set>
                                    <p:animEffect filter="fade" transition="in">
                                      <p:cBhvr>
                                        <p:cTn dur="1000"/>
                                        <p:tgtEl>
                                          <p:spTgt spid="237"/>
                                        </p:tgtEl>
                                      </p:cBhvr>
                                    </p:animEffect>
                                  </p:childTnLst>
                                </p:cTn>
                              </p:par>
                              <p:par>
                                <p:cTn fill="hold" nodeType="withEffect" presetClass="entr" presetID="10" presetSubtype="0">
                                  <p:stCondLst>
                                    <p:cond delay="0"/>
                                  </p:stCondLst>
                                  <p:childTnLst>
                                    <p:set>
                                      <p:cBhvr>
                                        <p:cTn dur="1" fill="hold">
                                          <p:stCondLst>
                                            <p:cond delay="0"/>
                                          </p:stCondLst>
                                        </p:cTn>
                                        <p:tgtEl>
                                          <p:spTgt spid="236"/>
                                        </p:tgtEl>
                                        <p:attrNameLst>
                                          <p:attrName>style.visibility</p:attrName>
                                        </p:attrNameLst>
                                      </p:cBhvr>
                                      <p:to>
                                        <p:strVal val="visible"/>
                                      </p:to>
                                    </p:set>
                                    <p:animEffect filter="fade" transition="in">
                                      <p:cBhvr>
                                        <p:cTn dur="1000"/>
                                        <p:tgtEl>
                                          <p:spTgt spid="2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8"/>
                                        </p:tgtEl>
                                        <p:attrNameLst>
                                          <p:attrName>style.visibility</p:attrName>
                                        </p:attrNameLst>
                                      </p:cBhvr>
                                      <p:to>
                                        <p:strVal val="visible"/>
                                      </p:to>
                                    </p:set>
                                    <p:animEffect filter="fade" transition="in">
                                      <p:cBhvr>
                                        <p:cTn dur="1000"/>
                                        <p:tgtEl>
                                          <p:spTgt spid="238"/>
                                        </p:tgtEl>
                                      </p:cBhvr>
                                    </p:animEffect>
                                  </p:childTnLst>
                                </p:cTn>
                              </p:par>
                              <p:par>
                                <p:cTn fill="hold" nodeType="withEffect" presetClass="entr" presetID="10" presetSubtype="0">
                                  <p:stCondLst>
                                    <p:cond delay="0"/>
                                  </p:stCondLst>
                                  <p:childTnLst>
                                    <p:set>
                                      <p:cBhvr>
                                        <p:cTn dur="1" fill="hold">
                                          <p:stCondLst>
                                            <p:cond delay="0"/>
                                          </p:stCondLst>
                                        </p:cTn>
                                        <p:tgtEl>
                                          <p:spTgt spid="240"/>
                                        </p:tgtEl>
                                        <p:attrNameLst>
                                          <p:attrName>style.visibility</p:attrName>
                                        </p:attrNameLst>
                                      </p:cBhvr>
                                      <p:to>
                                        <p:strVal val="visible"/>
                                      </p:to>
                                    </p:set>
                                    <p:animEffect filter="fade" transition="in">
                                      <p:cBhvr>
                                        <p:cTn dur="1000"/>
                                        <p:tgtEl>
                                          <p:spTgt spid="240"/>
                                        </p:tgtEl>
                                      </p:cBhvr>
                                    </p:animEffect>
                                  </p:childTnLst>
                                </p:cTn>
                              </p:par>
                              <p:par>
                                <p:cTn fill="hold" nodeType="withEffect" presetClass="entr" presetID="10" presetSubtype="0">
                                  <p:stCondLst>
                                    <p:cond delay="0"/>
                                  </p:stCondLst>
                                  <p:childTnLst>
                                    <p:set>
                                      <p:cBhvr>
                                        <p:cTn dur="1" fill="hold">
                                          <p:stCondLst>
                                            <p:cond delay="0"/>
                                          </p:stCondLst>
                                        </p:cTn>
                                        <p:tgtEl>
                                          <p:spTgt spid="242"/>
                                        </p:tgtEl>
                                        <p:attrNameLst>
                                          <p:attrName>style.visibility</p:attrName>
                                        </p:attrNameLst>
                                      </p:cBhvr>
                                      <p:to>
                                        <p:strVal val="visible"/>
                                      </p:to>
                                    </p:set>
                                    <p:animEffect filter="fade" transition="in">
                                      <p:cBhvr>
                                        <p:cTn dur="1000"/>
                                        <p:tgtEl>
                                          <p:spTgt spid="242"/>
                                        </p:tgtEl>
                                      </p:cBhvr>
                                    </p:animEffect>
                                  </p:childTnLst>
                                </p:cTn>
                              </p:par>
                              <p:par>
                                <p:cTn fill="hold" nodeType="withEffect" presetClass="entr" presetID="10" presetSubtype="0">
                                  <p:stCondLst>
                                    <p:cond delay="0"/>
                                  </p:stCondLst>
                                  <p:childTnLst>
                                    <p:set>
                                      <p:cBhvr>
                                        <p:cTn dur="1" fill="hold">
                                          <p:stCondLst>
                                            <p:cond delay="0"/>
                                          </p:stCondLst>
                                        </p:cTn>
                                        <p:tgtEl>
                                          <p:spTgt spid="241"/>
                                        </p:tgtEl>
                                        <p:attrNameLst>
                                          <p:attrName>style.visibility</p:attrName>
                                        </p:attrNameLst>
                                      </p:cBhvr>
                                      <p:to>
                                        <p:strVal val="visible"/>
                                      </p:to>
                                    </p:set>
                                    <p:animEffect filter="fade" transition="in">
                                      <p:cBhvr>
                                        <p:cTn dur="1000"/>
                                        <p:tgtEl>
                                          <p:spTgt spid="241"/>
                                        </p:tgtEl>
                                      </p:cBhvr>
                                    </p:animEffect>
                                  </p:childTnLst>
                                </p:cTn>
                              </p:par>
                              <p:par>
                                <p:cTn fill="hold" nodeType="withEffect" presetClass="entr" presetID="10" presetSubtype="0">
                                  <p:stCondLst>
                                    <p:cond delay="0"/>
                                  </p:stCondLst>
                                  <p:childTnLst>
                                    <p:set>
                                      <p:cBhvr>
                                        <p:cTn dur="1" fill="hold">
                                          <p:stCondLst>
                                            <p:cond delay="0"/>
                                          </p:stCondLst>
                                        </p:cTn>
                                        <p:tgtEl>
                                          <p:spTgt spid="245"/>
                                        </p:tgtEl>
                                        <p:attrNameLst>
                                          <p:attrName>style.visibility</p:attrName>
                                        </p:attrNameLst>
                                      </p:cBhvr>
                                      <p:to>
                                        <p:strVal val="visible"/>
                                      </p:to>
                                    </p:set>
                                    <p:animEffect filter="fade" transition="in">
                                      <p:cBhvr>
                                        <p:cTn dur="1000"/>
                                        <p:tgtEl>
                                          <p:spTgt spid="245"/>
                                        </p:tgtEl>
                                      </p:cBhvr>
                                    </p:animEffect>
                                  </p:childTnLst>
                                </p:cTn>
                              </p:par>
                              <p:par>
                                <p:cTn fill="hold" nodeType="withEffect" presetClass="entr" presetID="10" presetSubtype="0">
                                  <p:stCondLst>
                                    <p:cond delay="0"/>
                                  </p:stCondLst>
                                  <p:childTnLst>
                                    <p:set>
                                      <p:cBhvr>
                                        <p:cTn dur="1" fill="hold">
                                          <p:stCondLst>
                                            <p:cond delay="0"/>
                                          </p:stCondLst>
                                        </p:cTn>
                                        <p:tgtEl>
                                          <p:spTgt spid="247"/>
                                        </p:tgtEl>
                                        <p:attrNameLst>
                                          <p:attrName>style.visibility</p:attrName>
                                        </p:attrNameLst>
                                      </p:cBhvr>
                                      <p:to>
                                        <p:strVal val="visible"/>
                                      </p:to>
                                    </p:set>
                                    <p:animEffect filter="fade" transition="in">
                                      <p:cBhvr>
                                        <p:cTn dur="1000"/>
                                        <p:tgtEl>
                                          <p:spTgt spid="247"/>
                                        </p:tgtEl>
                                      </p:cBhvr>
                                    </p:animEffect>
                                  </p:childTnLst>
                                </p:cTn>
                              </p:par>
                              <p:par>
                                <p:cTn fill="hold" nodeType="withEffect" presetClass="entr" presetID="10" presetSubtype="0">
                                  <p:stCondLst>
                                    <p:cond delay="0"/>
                                  </p:stCondLst>
                                  <p:childTnLst>
                                    <p:set>
                                      <p:cBhvr>
                                        <p:cTn dur="1" fill="hold">
                                          <p:stCondLst>
                                            <p:cond delay="0"/>
                                          </p:stCondLst>
                                        </p:cTn>
                                        <p:tgtEl>
                                          <p:spTgt spid="239"/>
                                        </p:tgtEl>
                                        <p:attrNameLst>
                                          <p:attrName>style.visibility</p:attrName>
                                        </p:attrNameLst>
                                      </p:cBhvr>
                                      <p:to>
                                        <p:strVal val="visible"/>
                                      </p:to>
                                    </p:set>
                                    <p:animEffect filter="fade" transition="in">
                                      <p:cBhvr>
                                        <p:cTn dur="1000"/>
                                        <p:tgtEl>
                                          <p:spTgt spid="2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3"/>
                                        </p:tgtEl>
                                        <p:attrNameLst>
                                          <p:attrName>style.visibility</p:attrName>
                                        </p:attrNameLst>
                                      </p:cBhvr>
                                      <p:to>
                                        <p:strVal val="visible"/>
                                      </p:to>
                                    </p:set>
                                    <p:animEffect filter="fade" transition="in">
                                      <p:cBhvr>
                                        <p:cTn dur="1000"/>
                                        <p:tgtEl>
                                          <p:spTgt spid="243"/>
                                        </p:tgtEl>
                                      </p:cBhvr>
                                    </p:animEffect>
                                  </p:childTnLst>
                                </p:cTn>
                              </p:par>
                              <p:par>
                                <p:cTn fill="hold" nodeType="withEffect" presetClass="entr" presetID="10" presetSubtype="0">
                                  <p:stCondLst>
                                    <p:cond delay="0"/>
                                  </p:stCondLst>
                                  <p:childTnLst>
                                    <p:set>
                                      <p:cBhvr>
                                        <p:cTn dur="1" fill="hold">
                                          <p:stCondLst>
                                            <p:cond delay="0"/>
                                          </p:stCondLst>
                                        </p:cTn>
                                        <p:tgtEl>
                                          <p:spTgt spid="244"/>
                                        </p:tgtEl>
                                        <p:attrNameLst>
                                          <p:attrName>style.visibility</p:attrName>
                                        </p:attrNameLst>
                                      </p:cBhvr>
                                      <p:to>
                                        <p:strVal val="visible"/>
                                      </p:to>
                                    </p:set>
                                    <p:animEffect filter="fade" transition="in">
                                      <p:cBhvr>
                                        <p:cTn dur="1000"/>
                                        <p:tgtEl>
                                          <p:spTgt spid="244"/>
                                        </p:tgtEl>
                                      </p:cBhvr>
                                    </p:animEffect>
                                  </p:childTnLst>
                                </p:cTn>
                              </p:par>
                              <p:par>
                                <p:cTn fill="hold" nodeType="withEffect" presetClass="entr" presetID="10" presetSubtype="0">
                                  <p:stCondLst>
                                    <p:cond delay="0"/>
                                  </p:stCondLst>
                                  <p:childTnLst>
                                    <p:set>
                                      <p:cBhvr>
                                        <p:cTn dur="1" fill="hold">
                                          <p:stCondLst>
                                            <p:cond delay="0"/>
                                          </p:stCondLst>
                                        </p:cTn>
                                        <p:tgtEl>
                                          <p:spTgt spid="246"/>
                                        </p:tgtEl>
                                        <p:attrNameLst>
                                          <p:attrName>style.visibility</p:attrName>
                                        </p:attrNameLst>
                                      </p:cBhvr>
                                      <p:to>
                                        <p:strVal val="visible"/>
                                      </p:to>
                                    </p:set>
                                    <p:animEffect filter="fade" transition="in">
                                      <p:cBhvr>
                                        <p:cTn dur="1000"/>
                                        <p:tgtEl>
                                          <p:spTgt spid="246"/>
                                        </p:tgtEl>
                                      </p:cBhvr>
                                    </p:animEffect>
                                  </p:childTnLst>
                                </p:cTn>
                              </p:par>
                              <p:par>
                                <p:cTn fill="hold" nodeType="withEffect" presetClass="entr" presetID="10" presetSubtype="0">
                                  <p:stCondLst>
                                    <p:cond delay="0"/>
                                  </p:stCondLst>
                                  <p:childTnLst>
                                    <p:set>
                                      <p:cBhvr>
                                        <p:cTn dur="1" fill="hold">
                                          <p:stCondLst>
                                            <p:cond delay="0"/>
                                          </p:stCondLst>
                                        </p:cTn>
                                        <p:tgtEl>
                                          <p:spTgt spid="249"/>
                                        </p:tgtEl>
                                        <p:attrNameLst>
                                          <p:attrName>style.visibility</p:attrName>
                                        </p:attrNameLst>
                                      </p:cBhvr>
                                      <p:to>
                                        <p:strVal val="visible"/>
                                      </p:to>
                                    </p:set>
                                    <p:animEffect filter="fade" transition="in">
                                      <p:cBhvr>
                                        <p:cTn dur="1000"/>
                                        <p:tgtEl>
                                          <p:spTgt spid="249"/>
                                        </p:tgtEl>
                                      </p:cBhvr>
                                    </p:animEffect>
                                  </p:childTnLst>
                                </p:cTn>
                              </p:par>
                              <p:par>
                                <p:cTn fill="hold" nodeType="withEffect" presetClass="entr" presetID="10" presetSubtype="0">
                                  <p:stCondLst>
                                    <p:cond delay="0"/>
                                  </p:stCondLst>
                                  <p:childTnLst>
                                    <p:set>
                                      <p:cBhvr>
                                        <p:cTn dur="1" fill="hold">
                                          <p:stCondLst>
                                            <p:cond delay="0"/>
                                          </p:stCondLst>
                                        </p:cTn>
                                        <p:tgtEl>
                                          <p:spTgt spid="250"/>
                                        </p:tgtEl>
                                        <p:attrNameLst>
                                          <p:attrName>style.visibility</p:attrName>
                                        </p:attrNameLst>
                                      </p:cBhvr>
                                      <p:to>
                                        <p:strVal val="visible"/>
                                      </p:to>
                                    </p:set>
                                    <p:animEffect filter="fade" transition="in">
                                      <p:cBhvr>
                                        <p:cTn dur="1000"/>
                                        <p:tgtEl>
                                          <p:spTgt spid="250"/>
                                        </p:tgtEl>
                                      </p:cBhvr>
                                    </p:animEffect>
                                  </p:childTnLst>
                                </p:cTn>
                              </p:par>
                              <p:par>
                                <p:cTn fill="hold" nodeType="withEffect" presetClass="entr" presetID="10" presetSubtype="0">
                                  <p:stCondLst>
                                    <p:cond delay="0"/>
                                  </p:stCondLst>
                                  <p:childTnLst>
                                    <p:set>
                                      <p:cBhvr>
                                        <p:cTn dur="1" fill="hold">
                                          <p:stCondLst>
                                            <p:cond delay="0"/>
                                          </p:stCondLst>
                                        </p:cTn>
                                        <p:tgtEl>
                                          <p:spTgt spid="252"/>
                                        </p:tgtEl>
                                        <p:attrNameLst>
                                          <p:attrName>style.visibility</p:attrName>
                                        </p:attrNameLst>
                                      </p:cBhvr>
                                      <p:to>
                                        <p:strVal val="visible"/>
                                      </p:to>
                                    </p:set>
                                    <p:animEffect filter="fade" transition="in">
                                      <p:cBhvr>
                                        <p:cTn dur="1000"/>
                                        <p:tgtEl>
                                          <p:spTgt spid="252"/>
                                        </p:tgtEl>
                                      </p:cBhvr>
                                    </p:animEffect>
                                  </p:childTnLst>
                                </p:cTn>
                              </p:par>
                              <p:par>
                                <p:cTn fill="hold" nodeType="withEffect" presetClass="entr" presetID="10" presetSubtype="0">
                                  <p:stCondLst>
                                    <p:cond delay="0"/>
                                  </p:stCondLst>
                                  <p:childTnLst>
                                    <p:set>
                                      <p:cBhvr>
                                        <p:cTn dur="1" fill="hold">
                                          <p:stCondLst>
                                            <p:cond delay="0"/>
                                          </p:stCondLst>
                                        </p:cTn>
                                        <p:tgtEl>
                                          <p:spTgt spid="251"/>
                                        </p:tgtEl>
                                        <p:attrNameLst>
                                          <p:attrName>style.visibility</p:attrName>
                                        </p:attrNameLst>
                                      </p:cBhvr>
                                      <p:to>
                                        <p:strVal val="visible"/>
                                      </p:to>
                                    </p:set>
                                    <p:animEffect filter="fade" transition="in">
                                      <p:cBhvr>
                                        <p:cTn dur="1000"/>
                                        <p:tgtEl>
                                          <p:spTgt spid="2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pic>
        <p:nvPicPr>
          <p:cNvPr id="260" name="Google Shape;260;p28"/>
          <p:cNvPicPr preferRelativeResize="0"/>
          <p:nvPr/>
        </p:nvPicPr>
        <p:blipFill rotWithShape="1">
          <a:blip r:embed="rId3">
            <a:alphaModFix/>
          </a:blip>
          <a:srcRect b="0" l="0" r="11258" t="0"/>
          <a:stretch/>
        </p:blipFill>
        <p:spPr>
          <a:xfrm>
            <a:off x="2333625" y="604325"/>
            <a:ext cx="6043628" cy="4539174"/>
          </a:xfrm>
          <a:prstGeom prst="rect">
            <a:avLst/>
          </a:prstGeom>
          <a:noFill/>
          <a:ln>
            <a:noFill/>
          </a:ln>
        </p:spPr>
      </p:pic>
      <p:pic>
        <p:nvPicPr>
          <p:cNvPr id="261" name="Google Shape;261;p28"/>
          <p:cNvPicPr preferRelativeResize="0"/>
          <p:nvPr/>
        </p:nvPicPr>
        <p:blipFill rotWithShape="1">
          <a:blip r:embed="rId4">
            <a:alphaModFix/>
          </a:blip>
          <a:srcRect b="43847" l="0" r="1601" t="12700"/>
          <a:stretch/>
        </p:blipFill>
        <p:spPr>
          <a:xfrm>
            <a:off x="0" y="0"/>
            <a:ext cx="9144003" cy="619125"/>
          </a:xfrm>
          <a:prstGeom prst="rect">
            <a:avLst/>
          </a:prstGeom>
          <a:noFill/>
          <a:ln>
            <a:noFill/>
          </a:ln>
        </p:spPr>
      </p:pic>
      <p:sp>
        <p:nvSpPr>
          <p:cNvPr id="262" name="Google Shape;262;p28"/>
          <p:cNvSpPr txBox="1"/>
          <p:nvPr>
            <p:ph type="title"/>
          </p:nvPr>
        </p:nvSpPr>
        <p:spPr>
          <a:xfrm>
            <a:off x="938225" y="4700150"/>
            <a:ext cx="1316400" cy="382500"/>
          </a:xfrm>
          <a:prstGeom prst="rect">
            <a:avLst/>
          </a:prstGeom>
          <a:noFill/>
          <a:ln>
            <a:noFill/>
          </a:ln>
        </p:spPr>
        <p:txBody>
          <a:bodyPr anchorCtr="0" anchor="t" bIns="91425" lIns="91425" spcFirstLastPara="1" rIns="91425" wrap="square" tIns="91425">
            <a:normAutofit/>
          </a:bodyPr>
          <a:lstStyle/>
          <a:p>
            <a:pPr indent="0" lvl="0" marL="0" rtl="0" algn="r">
              <a:lnSpc>
                <a:spcPct val="100000"/>
              </a:lnSpc>
              <a:spcBef>
                <a:spcPts val="0"/>
              </a:spcBef>
              <a:spcAft>
                <a:spcPts val="0"/>
              </a:spcAft>
              <a:buSzPts val="990"/>
              <a:buNone/>
            </a:pPr>
            <a:r>
              <a:rPr i="1" lang="en" sz="950">
                <a:solidFill>
                  <a:srgbClr val="666666"/>
                </a:solidFill>
              </a:rPr>
              <a:t>Courtesy thinkBright</a:t>
            </a:r>
            <a:endParaRPr i="1" sz="950">
              <a:solidFill>
                <a:srgbClr val="666666"/>
              </a:solidFill>
            </a:endParaRPr>
          </a:p>
        </p:txBody>
      </p:sp>
      <p:sp>
        <p:nvSpPr>
          <p:cNvPr id="263" name="Google Shape;263;p28"/>
          <p:cNvSpPr txBox="1"/>
          <p:nvPr>
            <p:ph type="title"/>
          </p:nvPr>
        </p:nvSpPr>
        <p:spPr>
          <a:xfrm>
            <a:off x="287900" y="102250"/>
            <a:ext cx="8063700" cy="4644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990"/>
              <a:buNone/>
            </a:pPr>
            <a:r>
              <a:rPr b="1" lang="en" sz="1620">
                <a:solidFill>
                  <a:schemeClr val="lt1"/>
                </a:solidFill>
              </a:rPr>
              <a:t>Zero Carbon Performance:</a:t>
            </a:r>
            <a:r>
              <a:rPr lang="en" sz="1620">
                <a:solidFill>
                  <a:schemeClr val="lt1"/>
                </a:solidFill>
              </a:rPr>
              <a:t> Westside Residence, Invermere</a:t>
            </a:r>
            <a:endParaRPr sz="1620">
              <a:solidFill>
                <a:schemeClr val="lt1"/>
              </a:solidFill>
            </a:endParaRPr>
          </a:p>
        </p:txBody>
      </p:sp>
      <p:sp>
        <p:nvSpPr>
          <p:cNvPr id="264" name="Google Shape;264;p28"/>
          <p:cNvSpPr/>
          <p:nvPr/>
        </p:nvSpPr>
        <p:spPr>
          <a:xfrm>
            <a:off x="123825" y="817775"/>
            <a:ext cx="2648100" cy="2648100"/>
          </a:xfrm>
          <a:prstGeom prst="ellipse">
            <a:avLst/>
          </a:prstGeom>
          <a:solidFill>
            <a:schemeClr val="lt1"/>
          </a:solidFill>
          <a:ln cap="flat" cmpd="sng" w="28575">
            <a:solidFill>
              <a:schemeClr val="accent5"/>
            </a:solidFill>
            <a:prstDash val="solid"/>
            <a:round/>
            <a:headEnd len="sm" w="sm" type="none"/>
            <a:tailEnd len="sm" w="sm" type="none"/>
          </a:ln>
          <a:effectLst>
            <a:outerShdw blurRad="57150" rotWithShape="0" algn="bl" dir="5400000" dist="19050">
              <a:srgbClr val="000000">
                <a:alpha val="4941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 name="Google Shape;265;p28"/>
          <p:cNvSpPr txBox="1"/>
          <p:nvPr>
            <p:ph type="title"/>
          </p:nvPr>
        </p:nvSpPr>
        <p:spPr>
          <a:xfrm>
            <a:off x="597475" y="1305550"/>
            <a:ext cx="1845600" cy="19773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990"/>
              <a:buNone/>
            </a:pPr>
            <a:r>
              <a:rPr b="1" lang="en" sz="1450">
                <a:solidFill>
                  <a:schemeClr val="accent5"/>
                </a:solidFill>
              </a:rPr>
              <a:t>Four bedrooms</a:t>
            </a:r>
            <a:endParaRPr b="1" sz="1450">
              <a:solidFill>
                <a:schemeClr val="accent5"/>
              </a:solidFill>
            </a:endParaRPr>
          </a:p>
          <a:p>
            <a:pPr indent="0" lvl="0" marL="0" rtl="0" algn="l">
              <a:lnSpc>
                <a:spcPct val="100000"/>
              </a:lnSpc>
              <a:spcBef>
                <a:spcPts val="0"/>
              </a:spcBef>
              <a:spcAft>
                <a:spcPts val="0"/>
              </a:spcAft>
              <a:buSzPts val="990"/>
              <a:buNone/>
            </a:pPr>
            <a:r>
              <a:rPr b="1" lang="en" sz="1450">
                <a:solidFill>
                  <a:schemeClr val="accent5"/>
                </a:solidFill>
              </a:rPr>
              <a:t>143 square metres</a:t>
            </a:r>
            <a:endParaRPr b="1" sz="1450">
              <a:solidFill>
                <a:schemeClr val="accent5"/>
              </a:solidFill>
            </a:endParaRPr>
          </a:p>
          <a:p>
            <a:pPr indent="0" lvl="0" marL="0" rtl="0" algn="l">
              <a:lnSpc>
                <a:spcPct val="100000"/>
              </a:lnSpc>
              <a:spcBef>
                <a:spcPts val="0"/>
              </a:spcBef>
              <a:spcAft>
                <a:spcPts val="0"/>
              </a:spcAft>
              <a:buSzPts val="990"/>
              <a:buNone/>
            </a:pPr>
            <a:r>
              <a:rPr b="1" lang="en" sz="1450">
                <a:solidFill>
                  <a:schemeClr val="accent5"/>
                </a:solidFill>
              </a:rPr>
              <a:t>Climate zone 6</a:t>
            </a:r>
            <a:endParaRPr b="1" sz="1450">
              <a:solidFill>
                <a:schemeClr val="accent5"/>
              </a:solidFill>
            </a:endParaRPr>
          </a:p>
          <a:p>
            <a:pPr indent="0" lvl="0" marL="0" rtl="0" algn="l">
              <a:lnSpc>
                <a:spcPct val="100000"/>
              </a:lnSpc>
              <a:spcBef>
                <a:spcPts val="0"/>
              </a:spcBef>
              <a:spcAft>
                <a:spcPts val="0"/>
              </a:spcAft>
              <a:buSzPts val="990"/>
              <a:buNone/>
            </a:pPr>
            <a:r>
              <a:t/>
            </a:r>
            <a:endParaRPr sz="1150">
              <a:solidFill>
                <a:srgbClr val="434343"/>
              </a:solidFill>
            </a:endParaRPr>
          </a:p>
          <a:p>
            <a:pPr indent="0" lvl="0" marL="0" rtl="0" algn="l">
              <a:lnSpc>
                <a:spcPct val="100000"/>
              </a:lnSpc>
              <a:spcBef>
                <a:spcPts val="0"/>
              </a:spcBef>
              <a:spcAft>
                <a:spcPts val="0"/>
              </a:spcAft>
              <a:buSzPts val="990"/>
              <a:buNone/>
            </a:pPr>
            <a:r>
              <a:rPr lang="en" sz="1150">
                <a:solidFill>
                  <a:srgbClr val="434343"/>
                </a:solidFill>
              </a:rPr>
              <a:t>All electric systems: </a:t>
            </a:r>
            <a:br>
              <a:rPr lang="en" sz="1150">
                <a:solidFill>
                  <a:srgbClr val="434343"/>
                </a:solidFill>
              </a:rPr>
            </a:br>
            <a:r>
              <a:rPr lang="en" sz="1150">
                <a:solidFill>
                  <a:srgbClr val="434343"/>
                </a:solidFill>
              </a:rPr>
              <a:t>Air source electric heat pump, conventional electric hot water tank.</a:t>
            </a:r>
            <a:endParaRPr sz="1150">
              <a:solidFill>
                <a:srgbClr val="434343"/>
              </a:solidFill>
            </a:endParaRPr>
          </a:p>
        </p:txBody>
      </p:sp>
      <p:pic>
        <p:nvPicPr>
          <p:cNvPr id="266" name="Google Shape;266;p28"/>
          <p:cNvPicPr preferRelativeResize="0"/>
          <p:nvPr/>
        </p:nvPicPr>
        <p:blipFill rotWithShape="1">
          <a:blip r:embed="rId5">
            <a:alphaModFix/>
          </a:blip>
          <a:srcRect b="0" l="0" r="0" t="0"/>
          <a:stretch/>
        </p:blipFill>
        <p:spPr>
          <a:xfrm>
            <a:off x="1146400" y="3095099"/>
            <a:ext cx="1377749" cy="1377749"/>
          </a:xfrm>
          <a:prstGeom prst="rect">
            <a:avLst/>
          </a:prstGeom>
          <a:noFill/>
          <a:ln>
            <a:noFill/>
          </a:ln>
        </p:spPr>
      </p:pic>
      <p:sp>
        <p:nvSpPr>
          <p:cNvPr id="267" name="Google Shape;267;p28"/>
          <p:cNvSpPr/>
          <p:nvPr/>
        </p:nvSpPr>
        <p:spPr>
          <a:xfrm>
            <a:off x="1443025" y="3607275"/>
            <a:ext cx="784500" cy="424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rPr b="1" i="0" lang="en" sz="2100" u="none" cap="none" strike="noStrike">
                <a:solidFill>
                  <a:schemeClr val="accent5"/>
                </a:solidFill>
                <a:latin typeface="Arial"/>
                <a:ea typeface="Arial"/>
                <a:cs typeface="Arial"/>
                <a:sym typeface="Arial"/>
              </a:rPr>
              <a:t>248</a:t>
            </a:r>
            <a:br>
              <a:rPr b="1" i="0" lang="en" sz="2100" u="none" cap="none" strike="noStrike">
                <a:solidFill>
                  <a:schemeClr val="accent5"/>
                </a:solidFill>
                <a:latin typeface="Arial"/>
                <a:ea typeface="Arial"/>
                <a:cs typeface="Arial"/>
                <a:sym typeface="Arial"/>
              </a:rPr>
            </a:br>
            <a:r>
              <a:rPr b="1" i="0" lang="en" sz="800" u="none" cap="none" strike="noStrike">
                <a:solidFill>
                  <a:schemeClr val="accent5"/>
                </a:solidFill>
                <a:latin typeface="Arial"/>
                <a:ea typeface="Arial"/>
                <a:cs typeface="Arial"/>
                <a:sym typeface="Arial"/>
              </a:rPr>
              <a:t>Kg/CO2e/yr</a:t>
            </a:r>
            <a:endParaRPr b="1" i="0" sz="2100" u="none" cap="none" strike="noStrike">
              <a:solidFill>
                <a:schemeClr val="accent5"/>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pic>
        <p:nvPicPr>
          <p:cNvPr id="272" name="Google Shape;272;p29"/>
          <p:cNvPicPr preferRelativeResize="0"/>
          <p:nvPr/>
        </p:nvPicPr>
        <p:blipFill rotWithShape="1">
          <a:blip r:embed="rId3">
            <a:alphaModFix/>
          </a:blip>
          <a:srcRect b="15895" l="1699" r="-2283" t="15436"/>
          <a:stretch/>
        </p:blipFill>
        <p:spPr>
          <a:xfrm>
            <a:off x="0" y="0"/>
            <a:ext cx="7534277" cy="5143499"/>
          </a:xfrm>
          <a:prstGeom prst="rect">
            <a:avLst/>
          </a:prstGeom>
          <a:noFill/>
          <a:ln>
            <a:noFill/>
          </a:ln>
        </p:spPr>
      </p:pic>
      <p:sp>
        <p:nvSpPr>
          <p:cNvPr id="273" name="Google Shape;273;p29"/>
          <p:cNvSpPr txBox="1"/>
          <p:nvPr>
            <p:ph idx="4294967295" type="title"/>
          </p:nvPr>
        </p:nvSpPr>
        <p:spPr>
          <a:xfrm>
            <a:off x="1717150" y="1914550"/>
            <a:ext cx="3999000" cy="2502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sz="2400">
                <a:solidFill>
                  <a:schemeClr val="accent5"/>
                </a:solidFill>
              </a:rPr>
              <a:t>Compliance options and sample projects: </a:t>
            </a:r>
            <a:r>
              <a:rPr b="1" lang="en" sz="2400">
                <a:solidFill>
                  <a:schemeClr val="accent5"/>
                </a:solidFill>
              </a:rPr>
              <a:t>Part 3</a:t>
            </a:r>
            <a:br>
              <a:rPr b="1" lang="en" sz="2400">
                <a:solidFill>
                  <a:schemeClr val="accent5"/>
                </a:solidFill>
              </a:rPr>
            </a:br>
            <a:r>
              <a:rPr b="1" lang="en" sz="2400">
                <a:solidFill>
                  <a:schemeClr val="accent5"/>
                </a:solidFill>
              </a:rPr>
              <a:t>Larger buildings</a:t>
            </a:r>
            <a:endParaRPr b="1" sz="2400">
              <a:solidFill>
                <a:schemeClr val="accent5"/>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pic>
        <p:nvPicPr>
          <p:cNvPr id="278" name="Google Shape;278;p30"/>
          <p:cNvPicPr preferRelativeResize="0"/>
          <p:nvPr/>
        </p:nvPicPr>
        <p:blipFill rotWithShape="1">
          <a:blip r:embed="rId3">
            <a:alphaModFix amt="52999"/>
          </a:blip>
          <a:srcRect b="0" l="0" r="0" t="0"/>
          <a:stretch/>
        </p:blipFill>
        <p:spPr>
          <a:xfrm flipH="1">
            <a:off x="5239647" y="1642119"/>
            <a:ext cx="3142304" cy="4596756"/>
          </a:xfrm>
          <a:prstGeom prst="rect">
            <a:avLst/>
          </a:prstGeom>
          <a:noFill/>
          <a:ln>
            <a:noFill/>
          </a:ln>
        </p:spPr>
      </p:pic>
      <p:pic>
        <p:nvPicPr>
          <p:cNvPr id="279" name="Google Shape;279;p30"/>
          <p:cNvPicPr preferRelativeResize="0"/>
          <p:nvPr/>
        </p:nvPicPr>
        <p:blipFill rotWithShape="1">
          <a:blip r:embed="rId3">
            <a:alphaModFix amt="52999"/>
          </a:blip>
          <a:srcRect b="0" l="0" r="0" t="0"/>
          <a:stretch/>
        </p:blipFill>
        <p:spPr>
          <a:xfrm>
            <a:off x="976350" y="1642119"/>
            <a:ext cx="3142303" cy="4596756"/>
          </a:xfrm>
          <a:prstGeom prst="rect">
            <a:avLst/>
          </a:prstGeom>
          <a:noFill/>
          <a:ln>
            <a:noFill/>
          </a:ln>
        </p:spPr>
      </p:pic>
      <p:pic>
        <p:nvPicPr>
          <p:cNvPr id="280" name="Google Shape;280;p30"/>
          <p:cNvPicPr preferRelativeResize="0"/>
          <p:nvPr/>
        </p:nvPicPr>
        <p:blipFill rotWithShape="1">
          <a:blip r:embed="rId4">
            <a:alphaModFix/>
          </a:blip>
          <a:srcRect b="0" l="0" r="0" t="0"/>
          <a:stretch/>
        </p:blipFill>
        <p:spPr>
          <a:xfrm>
            <a:off x="2385775" y="1353900"/>
            <a:ext cx="1012679" cy="1012676"/>
          </a:xfrm>
          <a:prstGeom prst="rect">
            <a:avLst/>
          </a:prstGeom>
          <a:noFill/>
          <a:ln>
            <a:noFill/>
          </a:ln>
        </p:spPr>
      </p:pic>
      <p:pic>
        <p:nvPicPr>
          <p:cNvPr id="281" name="Google Shape;281;p30"/>
          <p:cNvPicPr preferRelativeResize="0"/>
          <p:nvPr/>
        </p:nvPicPr>
        <p:blipFill rotWithShape="1">
          <a:blip r:embed="rId5">
            <a:alphaModFix/>
          </a:blip>
          <a:srcRect b="0" l="0" r="0" t="0"/>
          <a:stretch/>
        </p:blipFill>
        <p:spPr>
          <a:xfrm>
            <a:off x="1229870" y="1963884"/>
            <a:ext cx="1140538" cy="1142584"/>
          </a:xfrm>
          <a:prstGeom prst="rect">
            <a:avLst/>
          </a:prstGeom>
          <a:noFill/>
          <a:ln>
            <a:noFill/>
          </a:ln>
        </p:spPr>
      </p:pic>
      <p:pic>
        <p:nvPicPr>
          <p:cNvPr id="282" name="Google Shape;282;p30"/>
          <p:cNvPicPr preferRelativeResize="0"/>
          <p:nvPr/>
        </p:nvPicPr>
        <p:blipFill rotWithShape="1">
          <a:blip r:embed="rId6">
            <a:alphaModFix/>
          </a:blip>
          <a:srcRect b="0" l="0" r="0" t="0"/>
          <a:stretch/>
        </p:blipFill>
        <p:spPr>
          <a:xfrm>
            <a:off x="2116626" y="2866446"/>
            <a:ext cx="1359219" cy="1359190"/>
          </a:xfrm>
          <a:prstGeom prst="rect">
            <a:avLst/>
          </a:prstGeom>
          <a:noFill/>
          <a:ln>
            <a:noFill/>
          </a:ln>
        </p:spPr>
      </p:pic>
      <p:pic>
        <p:nvPicPr>
          <p:cNvPr id="283" name="Google Shape;283;p30"/>
          <p:cNvPicPr preferRelativeResize="0"/>
          <p:nvPr/>
        </p:nvPicPr>
        <p:blipFill rotWithShape="1">
          <a:blip r:embed="rId4">
            <a:alphaModFix/>
          </a:blip>
          <a:srcRect b="0" l="0" r="0" t="0"/>
          <a:stretch/>
        </p:blipFill>
        <p:spPr>
          <a:xfrm>
            <a:off x="6045181" y="1353900"/>
            <a:ext cx="1012679" cy="1012676"/>
          </a:xfrm>
          <a:prstGeom prst="rect">
            <a:avLst/>
          </a:prstGeom>
          <a:noFill/>
          <a:ln>
            <a:noFill/>
          </a:ln>
        </p:spPr>
      </p:pic>
      <p:pic>
        <p:nvPicPr>
          <p:cNvPr id="284" name="Google Shape;284;p30"/>
          <p:cNvPicPr preferRelativeResize="0"/>
          <p:nvPr/>
        </p:nvPicPr>
        <p:blipFill rotWithShape="1">
          <a:blip r:embed="rId5">
            <a:alphaModFix/>
          </a:blip>
          <a:srcRect b="0" l="0" r="0" t="0"/>
          <a:stretch/>
        </p:blipFill>
        <p:spPr>
          <a:xfrm>
            <a:off x="7057851" y="1963884"/>
            <a:ext cx="1140538" cy="1142584"/>
          </a:xfrm>
          <a:prstGeom prst="rect">
            <a:avLst/>
          </a:prstGeom>
          <a:noFill/>
          <a:ln>
            <a:noFill/>
          </a:ln>
        </p:spPr>
      </p:pic>
      <p:pic>
        <p:nvPicPr>
          <p:cNvPr id="285" name="Google Shape;285;p30"/>
          <p:cNvPicPr preferRelativeResize="0"/>
          <p:nvPr/>
        </p:nvPicPr>
        <p:blipFill rotWithShape="1">
          <a:blip r:embed="rId6">
            <a:alphaModFix/>
          </a:blip>
          <a:srcRect b="0" l="0" r="0" t="0"/>
          <a:stretch/>
        </p:blipFill>
        <p:spPr>
          <a:xfrm>
            <a:off x="5876817" y="2811455"/>
            <a:ext cx="1359219" cy="1359190"/>
          </a:xfrm>
          <a:prstGeom prst="rect">
            <a:avLst/>
          </a:prstGeom>
          <a:noFill/>
          <a:ln>
            <a:noFill/>
          </a:ln>
        </p:spPr>
      </p:pic>
      <p:sp>
        <p:nvSpPr>
          <p:cNvPr id="286" name="Google Shape;286;p30"/>
          <p:cNvSpPr txBox="1"/>
          <p:nvPr/>
        </p:nvSpPr>
        <p:spPr>
          <a:xfrm>
            <a:off x="4686480" y="3496087"/>
            <a:ext cx="7617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666666"/>
                </a:solidFill>
                <a:latin typeface="Arial"/>
                <a:ea typeface="Arial"/>
                <a:cs typeface="Arial"/>
                <a:sym typeface="Arial"/>
              </a:rPr>
              <a:t>Offices</a:t>
            </a:r>
            <a:endParaRPr b="1" i="0" sz="1000" u="none" cap="none" strike="noStrike">
              <a:solidFill>
                <a:srgbClr val="666666"/>
              </a:solidFill>
              <a:latin typeface="Arial"/>
              <a:ea typeface="Arial"/>
              <a:cs typeface="Arial"/>
              <a:sym typeface="Arial"/>
            </a:endParaRPr>
          </a:p>
        </p:txBody>
      </p:sp>
      <p:sp>
        <p:nvSpPr>
          <p:cNvPr id="287" name="Google Shape;287;p30"/>
          <p:cNvSpPr txBox="1"/>
          <p:nvPr/>
        </p:nvSpPr>
        <p:spPr>
          <a:xfrm>
            <a:off x="3804293" y="3579115"/>
            <a:ext cx="9705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666666"/>
                </a:solidFill>
                <a:latin typeface="Arial"/>
                <a:ea typeface="Arial"/>
                <a:cs typeface="Arial"/>
                <a:sym typeface="Arial"/>
              </a:rPr>
              <a:t>Larger Residential</a:t>
            </a:r>
            <a:endParaRPr b="1" i="0" sz="1000" u="none" cap="none" strike="noStrike">
              <a:solidFill>
                <a:srgbClr val="66666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666666"/>
                </a:solidFill>
                <a:latin typeface="Arial"/>
                <a:ea typeface="Arial"/>
                <a:cs typeface="Arial"/>
                <a:sym typeface="Arial"/>
              </a:rPr>
              <a:t>Buildings</a:t>
            </a:r>
            <a:endParaRPr b="1" i="0" sz="1000" u="none" cap="none" strike="noStrike">
              <a:solidFill>
                <a:srgbClr val="666666"/>
              </a:solidFill>
              <a:latin typeface="Arial"/>
              <a:ea typeface="Arial"/>
              <a:cs typeface="Arial"/>
              <a:sym typeface="Arial"/>
            </a:endParaRPr>
          </a:p>
        </p:txBody>
      </p:sp>
      <p:sp>
        <p:nvSpPr>
          <p:cNvPr id="288" name="Google Shape;288;p30"/>
          <p:cNvSpPr txBox="1"/>
          <p:nvPr>
            <p:ph type="title"/>
          </p:nvPr>
        </p:nvSpPr>
        <p:spPr>
          <a:xfrm>
            <a:off x="364025" y="336350"/>
            <a:ext cx="79941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990"/>
              <a:buNone/>
            </a:pPr>
            <a:r>
              <a:rPr b="1" lang="en" sz="1620">
                <a:solidFill>
                  <a:srgbClr val="434343"/>
                </a:solidFill>
              </a:rPr>
              <a:t>Industry compliance</a:t>
            </a:r>
            <a:r>
              <a:rPr lang="en" sz="1620">
                <a:solidFill>
                  <a:srgbClr val="434343"/>
                </a:solidFill>
              </a:rPr>
              <a:t>: Developers and the performance approach</a:t>
            </a:r>
            <a:endParaRPr sz="1620">
              <a:solidFill>
                <a:srgbClr val="434343"/>
              </a:solidFill>
            </a:endParaRPr>
          </a:p>
        </p:txBody>
      </p:sp>
      <p:sp>
        <p:nvSpPr>
          <p:cNvPr id="289" name="Google Shape;289;p30"/>
          <p:cNvSpPr/>
          <p:nvPr/>
        </p:nvSpPr>
        <p:spPr>
          <a:xfrm>
            <a:off x="2385782" y="3324382"/>
            <a:ext cx="761400" cy="634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E69138"/>
                </a:solidFill>
                <a:latin typeface="Arial"/>
                <a:ea typeface="Arial"/>
                <a:cs typeface="Arial"/>
                <a:sym typeface="Arial"/>
              </a:rPr>
              <a:t>7</a:t>
            </a:r>
            <a:endParaRPr b="1" i="0" sz="1600" u="none" cap="none" strike="noStrike">
              <a:solidFill>
                <a:srgbClr val="E69138"/>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rPr b="1" i="0" lang="en" sz="700" u="none" cap="none" strike="noStrike">
                <a:solidFill>
                  <a:srgbClr val="E69138"/>
                </a:solidFill>
                <a:latin typeface="Arial"/>
                <a:ea typeface="Arial"/>
                <a:cs typeface="Arial"/>
                <a:sym typeface="Arial"/>
              </a:rPr>
              <a:t>kgCO2e M</a:t>
            </a:r>
            <a:r>
              <a:rPr b="1" baseline="30000" i="0" lang="en" sz="700" u="none" cap="none" strike="noStrike">
                <a:solidFill>
                  <a:srgbClr val="E69138"/>
                </a:solidFill>
                <a:latin typeface="Arial"/>
                <a:ea typeface="Arial"/>
                <a:cs typeface="Arial"/>
                <a:sym typeface="Arial"/>
              </a:rPr>
              <a:t>2</a:t>
            </a:r>
            <a:r>
              <a:rPr b="1" i="0" lang="en" sz="700" u="none" cap="none" strike="noStrike">
                <a:solidFill>
                  <a:srgbClr val="E69138"/>
                </a:solidFill>
                <a:latin typeface="Arial"/>
                <a:ea typeface="Arial"/>
                <a:cs typeface="Arial"/>
                <a:sym typeface="Arial"/>
              </a:rPr>
              <a:t>/year</a:t>
            </a:r>
            <a:endParaRPr b="1" i="0" sz="2200" u="none" cap="none" strike="noStrike">
              <a:solidFill>
                <a:srgbClr val="E69138"/>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E69138"/>
              </a:solidFill>
              <a:latin typeface="Arial"/>
              <a:ea typeface="Arial"/>
              <a:cs typeface="Arial"/>
              <a:sym typeface="Arial"/>
            </a:endParaRPr>
          </a:p>
        </p:txBody>
      </p:sp>
      <p:sp>
        <p:nvSpPr>
          <p:cNvPr id="290" name="Google Shape;290;p30"/>
          <p:cNvSpPr/>
          <p:nvPr/>
        </p:nvSpPr>
        <p:spPr>
          <a:xfrm>
            <a:off x="2557119" y="1815177"/>
            <a:ext cx="669900" cy="423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accent5"/>
                </a:solidFill>
                <a:latin typeface="Arial"/>
                <a:ea typeface="Arial"/>
                <a:cs typeface="Arial"/>
                <a:sym typeface="Arial"/>
              </a:rPr>
              <a:t>1.8</a:t>
            </a:r>
            <a:endParaRPr b="1" i="0" sz="1400" u="none" cap="none" strike="noStrike">
              <a:solidFill>
                <a:schemeClr val="accent5"/>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t/>
            </a:r>
            <a:endParaRPr b="1" i="0" sz="2400" u="none" cap="none" strike="noStrike">
              <a:solidFill>
                <a:schemeClr val="accent5"/>
              </a:solidFill>
              <a:latin typeface="Arial"/>
              <a:ea typeface="Arial"/>
              <a:cs typeface="Arial"/>
              <a:sym typeface="Arial"/>
            </a:endParaRPr>
          </a:p>
        </p:txBody>
      </p:sp>
      <p:sp>
        <p:nvSpPr>
          <p:cNvPr id="291" name="Google Shape;291;p30"/>
          <p:cNvSpPr/>
          <p:nvPr/>
        </p:nvSpPr>
        <p:spPr>
          <a:xfrm>
            <a:off x="1527322" y="2329275"/>
            <a:ext cx="545700" cy="411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6AA84F"/>
                </a:solidFill>
                <a:latin typeface="Arial"/>
                <a:ea typeface="Arial"/>
                <a:cs typeface="Arial"/>
                <a:sym typeface="Arial"/>
              </a:rPr>
              <a:t>3</a:t>
            </a:r>
            <a:endParaRPr b="1" i="0" sz="1800" u="none" cap="none" strike="noStrike">
              <a:solidFill>
                <a:srgbClr val="6AA84F"/>
              </a:solidFill>
              <a:latin typeface="Arial"/>
              <a:ea typeface="Arial"/>
              <a:cs typeface="Arial"/>
              <a:sym typeface="Arial"/>
            </a:endParaRPr>
          </a:p>
        </p:txBody>
      </p:sp>
      <p:sp>
        <p:nvSpPr>
          <p:cNvPr id="292" name="Google Shape;292;p30"/>
          <p:cNvSpPr/>
          <p:nvPr/>
        </p:nvSpPr>
        <p:spPr>
          <a:xfrm>
            <a:off x="6175791" y="3228794"/>
            <a:ext cx="761400" cy="634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E69138"/>
                </a:solidFill>
                <a:latin typeface="Arial"/>
                <a:ea typeface="Arial"/>
                <a:cs typeface="Arial"/>
                <a:sym typeface="Arial"/>
              </a:rPr>
              <a:t>5</a:t>
            </a:r>
            <a:endParaRPr b="1" i="0" sz="1600" u="none" cap="none" strike="noStrike">
              <a:solidFill>
                <a:srgbClr val="E69138"/>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rPr b="1" i="0" lang="en" sz="700" u="none" cap="none" strike="noStrike">
                <a:solidFill>
                  <a:srgbClr val="E69138"/>
                </a:solidFill>
                <a:latin typeface="Arial"/>
                <a:ea typeface="Arial"/>
                <a:cs typeface="Arial"/>
                <a:sym typeface="Arial"/>
              </a:rPr>
              <a:t>kgCO2e M</a:t>
            </a:r>
            <a:r>
              <a:rPr b="1" baseline="30000" i="0" lang="en" sz="700" u="none" cap="none" strike="noStrike">
                <a:solidFill>
                  <a:srgbClr val="E69138"/>
                </a:solidFill>
                <a:latin typeface="Arial"/>
                <a:ea typeface="Arial"/>
                <a:cs typeface="Arial"/>
                <a:sym typeface="Arial"/>
              </a:rPr>
              <a:t>2</a:t>
            </a:r>
            <a:r>
              <a:rPr b="1" i="0" lang="en" sz="700" u="none" cap="none" strike="noStrike">
                <a:solidFill>
                  <a:srgbClr val="E69138"/>
                </a:solidFill>
                <a:latin typeface="Arial"/>
                <a:ea typeface="Arial"/>
                <a:cs typeface="Arial"/>
                <a:sym typeface="Arial"/>
              </a:rPr>
              <a:t>/year</a:t>
            </a:r>
            <a:endParaRPr b="1" i="0" sz="2200" u="none" cap="none" strike="noStrike">
              <a:solidFill>
                <a:srgbClr val="E69138"/>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E69138"/>
              </a:solidFill>
              <a:latin typeface="Arial"/>
              <a:ea typeface="Arial"/>
              <a:cs typeface="Arial"/>
              <a:sym typeface="Arial"/>
            </a:endParaRPr>
          </a:p>
        </p:txBody>
      </p:sp>
      <p:sp>
        <p:nvSpPr>
          <p:cNvPr id="293" name="Google Shape;293;p30"/>
          <p:cNvSpPr/>
          <p:nvPr/>
        </p:nvSpPr>
        <p:spPr>
          <a:xfrm>
            <a:off x="6216562" y="1707802"/>
            <a:ext cx="669900" cy="658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accent5"/>
                </a:solidFill>
                <a:latin typeface="Arial"/>
                <a:ea typeface="Arial"/>
                <a:cs typeface="Arial"/>
                <a:sym typeface="Arial"/>
              </a:rPr>
              <a:t>1.5</a:t>
            </a:r>
            <a:endParaRPr b="1" i="0" sz="1400" u="none" cap="none" strike="noStrike">
              <a:solidFill>
                <a:schemeClr val="accent5"/>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t/>
            </a:r>
            <a:endParaRPr b="1" i="0" sz="2400" u="none" cap="none" strike="noStrike">
              <a:solidFill>
                <a:schemeClr val="accent5"/>
              </a:solidFill>
              <a:latin typeface="Arial"/>
              <a:ea typeface="Arial"/>
              <a:cs typeface="Arial"/>
              <a:sym typeface="Arial"/>
            </a:endParaRPr>
          </a:p>
        </p:txBody>
      </p:sp>
      <p:sp>
        <p:nvSpPr>
          <p:cNvPr id="294" name="Google Shape;294;p30"/>
          <p:cNvSpPr/>
          <p:nvPr/>
        </p:nvSpPr>
        <p:spPr>
          <a:xfrm>
            <a:off x="7460287" y="2329275"/>
            <a:ext cx="545700" cy="411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6AA84F"/>
                </a:solidFill>
                <a:latin typeface="Arial"/>
                <a:ea typeface="Arial"/>
                <a:cs typeface="Arial"/>
                <a:sym typeface="Arial"/>
              </a:rPr>
              <a:t>3</a:t>
            </a:r>
            <a:endParaRPr b="1" i="0" sz="1800" u="none" cap="none" strike="noStrike">
              <a:solidFill>
                <a:srgbClr val="6AA84F"/>
              </a:solidFill>
              <a:latin typeface="Arial"/>
              <a:ea typeface="Arial"/>
              <a:cs typeface="Arial"/>
              <a:sym typeface="Arial"/>
            </a:endParaRPr>
          </a:p>
        </p:txBody>
      </p:sp>
      <p:sp>
        <p:nvSpPr>
          <p:cNvPr id="295" name="Google Shape;295;p30"/>
          <p:cNvSpPr txBox="1"/>
          <p:nvPr/>
        </p:nvSpPr>
        <p:spPr>
          <a:xfrm>
            <a:off x="437675" y="4768300"/>
            <a:ext cx="2959500" cy="307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800"/>
              <a:buFont typeface="Arial"/>
              <a:buNone/>
            </a:pPr>
            <a:r>
              <a:rPr b="1" i="0" lang="en" sz="800" u="none" cap="none" strike="noStrike">
                <a:solidFill>
                  <a:srgbClr val="666666"/>
                </a:solidFill>
                <a:latin typeface="Arial"/>
                <a:ea typeface="Arial"/>
                <a:cs typeface="Arial"/>
                <a:sym typeface="Arial"/>
              </a:rPr>
              <a:t>Maximum GHG intensity per building per year</a:t>
            </a:r>
            <a:endParaRPr b="1" i="0" sz="800" u="none" cap="none" strike="noStrike">
              <a:solidFill>
                <a:srgbClr val="666666"/>
              </a:solidFill>
              <a:latin typeface="Arial"/>
              <a:ea typeface="Arial"/>
              <a:cs typeface="Arial"/>
              <a:sym typeface="Arial"/>
            </a:endParaRPr>
          </a:p>
        </p:txBody>
      </p:sp>
      <p:pic>
        <p:nvPicPr>
          <p:cNvPr id="296" name="Google Shape;296;p30"/>
          <p:cNvPicPr preferRelativeResize="0"/>
          <p:nvPr/>
        </p:nvPicPr>
        <p:blipFill rotWithShape="1">
          <a:blip r:embed="rId7">
            <a:alphaModFix/>
          </a:blip>
          <a:srcRect b="0" l="0" r="0" t="0"/>
          <a:stretch/>
        </p:blipFill>
        <p:spPr>
          <a:xfrm>
            <a:off x="4774794" y="3839145"/>
            <a:ext cx="1205525" cy="1304193"/>
          </a:xfrm>
          <a:prstGeom prst="rect">
            <a:avLst/>
          </a:prstGeom>
          <a:noFill/>
          <a:ln>
            <a:noFill/>
          </a:ln>
        </p:spPr>
      </p:pic>
      <p:pic>
        <p:nvPicPr>
          <p:cNvPr id="297" name="Google Shape;297;p30"/>
          <p:cNvPicPr preferRelativeResize="0"/>
          <p:nvPr/>
        </p:nvPicPr>
        <p:blipFill rotWithShape="1">
          <a:blip r:embed="rId8">
            <a:alphaModFix/>
          </a:blip>
          <a:srcRect b="0" l="0" r="0" t="0"/>
          <a:stretch/>
        </p:blipFill>
        <p:spPr>
          <a:xfrm>
            <a:off x="3475850" y="4162972"/>
            <a:ext cx="1059749" cy="98052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pic>
        <p:nvPicPr>
          <p:cNvPr id="302" name="Google Shape;302;p31"/>
          <p:cNvPicPr preferRelativeResize="0"/>
          <p:nvPr/>
        </p:nvPicPr>
        <p:blipFill rotWithShape="1">
          <a:blip r:embed="rId3">
            <a:alphaModFix/>
          </a:blip>
          <a:srcRect b="23678" l="9131" r="6629" t="14190"/>
          <a:stretch/>
        </p:blipFill>
        <p:spPr>
          <a:xfrm>
            <a:off x="0" y="619125"/>
            <a:ext cx="9196677" cy="4524377"/>
          </a:xfrm>
          <a:prstGeom prst="rect">
            <a:avLst/>
          </a:prstGeom>
          <a:noFill/>
          <a:ln>
            <a:noFill/>
          </a:ln>
        </p:spPr>
      </p:pic>
      <p:pic>
        <p:nvPicPr>
          <p:cNvPr id="303" name="Google Shape;303;p31"/>
          <p:cNvPicPr preferRelativeResize="0"/>
          <p:nvPr/>
        </p:nvPicPr>
        <p:blipFill rotWithShape="1">
          <a:blip r:embed="rId4">
            <a:alphaModFix/>
          </a:blip>
          <a:srcRect b="43847" l="0" r="1601" t="12700"/>
          <a:stretch/>
        </p:blipFill>
        <p:spPr>
          <a:xfrm>
            <a:off x="0" y="0"/>
            <a:ext cx="9144003" cy="619125"/>
          </a:xfrm>
          <a:prstGeom prst="rect">
            <a:avLst/>
          </a:prstGeom>
          <a:noFill/>
          <a:ln>
            <a:noFill/>
          </a:ln>
        </p:spPr>
      </p:pic>
      <p:sp>
        <p:nvSpPr>
          <p:cNvPr id="304" name="Google Shape;304;p31"/>
          <p:cNvSpPr txBox="1"/>
          <p:nvPr>
            <p:ph type="title"/>
          </p:nvPr>
        </p:nvSpPr>
        <p:spPr>
          <a:xfrm>
            <a:off x="287900" y="102250"/>
            <a:ext cx="8063700" cy="4644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990"/>
              <a:buNone/>
            </a:pPr>
            <a:r>
              <a:rPr b="1" lang="en" sz="1620">
                <a:solidFill>
                  <a:schemeClr val="lt1"/>
                </a:solidFill>
              </a:rPr>
              <a:t>Moderate Carbon Performance:</a:t>
            </a:r>
            <a:r>
              <a:rPr lang="en" sz="1620">
                <a:solidFill>
                  <a:schemeClr val="lt1"/>
                </a:solidFill>
              </a:rPr>
              <a:t> First Avenue Supportive Housing, Prince George</a:t>
            </a:r>
            <a:endParaRPr sz="1620">
              <a:solidFill>
                <a:schemeClr val="lt1"/>
              </a:solidFill>
            </a:endParaRPr>
          </a:p>
        </p:txBody>
      </p:sp>
      <p:sp>
        <p:nvSpPr>
          <p:cNvPr id="305" name="Google Shape;305;p31"/>
          <p:cNvSpPr/>
          <p:nvPr/>
        </p:nvSpPr>
        <p:spPr>
          <a:xfrm>
            <a:off x="6650300" y="1948338"/>
            <a:ext cx="2648100" cy="2648100"/>
          </a:xfrm>
          <a:prstGeom prst="ellipse">
            <a:avLst/>
          </a:prstGeom>
          <a:solidFill>
            <a:schemeClr val="lt1"/>
          </a:solidFill>
          <a:ln cap="flat" cmpd="sng" w="28575">
            <a:solidFill>
              <a:schemeClr val="accent4"/>
            </a:solidFill>
            <a:prstDash val="solid"/>
            <a:round/>
            <a:headEnd len="sm" w="sm" type="none"/>
            <a:tailEnd len="sm" w="sm" type="none"/>
          </a:ln>
          <a:effectLst>
            <a:outerShdw blurRad="57150" rotWithShape="0" algn="bl" dir="5400000" dist="19050">
              <a:srgbClr val="000000">
                <a:alpha val="4941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 name="Google Shape;306;p31"/>
          <p:cNvSpPr txBox="1"/>
          <p:nvPr>
            <p:ph type="title"/>
          </p:nvPr>
        </p:nvSpPr>
        <p:spPr>
          <a:xfrm>
            <a:off x="7125300" y="2363263"/>
            <a:ext cx="2117700" cy="10902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990"/>
              <a:buNone/>
            </a:pPr>
            <a:r>
              <a:rPr b="1" lang="en" sz="1450">
                <a:solidFill>
                  <a:srgbClr val="FF9900"/>
                </a:solidFill>
              </a:rPr>
              <a:t>Four stories</a:t>
            </a:r>
            <a:br>
              <a:rPr b="1" lang="en" sz="1450">
                <a:solidFill>
                  <a:srgbClr val="FF9900"/>
                </a:solidFill>
              </a:rPr>
            </a:br>
            <a:r>
              <a:rPr b="1" lang="en" sz="1450">
                <a:solidFill>
                  <a:srgbClr val="FF9900"/>
                </a:solidFill>
              </a:rPr>
              <a:t>48 units</a:t>
            </a:r>
            <a:endParaRPr b="1" sz="1450">
              <a:solidFill>
                <a:srgbClr val="FF9900"/>
              </a:solidFill>
            </a:endParaRPr>
          </a:p>
          <a:p>
            <a:pPr indent="0" lvl="0" marL="0" rtl="0" algn="l">
              <a:lnSpc>
                <a:spcPct val="100000"/>
              </a:lnSpc>
              <a:spcBef>
                <a:spcPts val="0"/>
              </a:spcBef>
              <a:spcAft>
                <a:spcPts val="0"/>
              </a:spcAft>
              <a:buClr>
                <a:schemeClr val="dk1"/>
              </a:buClr>
              <a:buSzPts val="990"/>
              <a:buFont typeface="Arial"/>
              <a:buNone/>
            </a:pPr>
            <a:r>
              <a:rPr b="1" lang="en" sz="1450">
                <a:solidFill>
                  <a:srgbClr val="FF9900"/>
                </a:solidFill>
              </a:rPr>
              <a:t>3,037 square metres</a:t>
            </a:r>
            <a:endParaRPr b="1" sz="1450">
              <a:solidFill>
                <a:srgbClr val="FF9900"/>
              </a:solidFill>
            </a:endParaRPr>
          </a:p>
          <a:p>
            <a:pPr indent="0" lvl="0" marL="0" rtl="0" algn="l">
              <a:lnSpc>
                <a:spcPct val="100000"/>
              </a:lnSpc>
              <a:spcBef>
                <a:spcPts val="0"/>
              </a:spcBef>
              <a:spcAft>
                <a:spcPts val="0"/>
              </a:spcAft>
              <a:buClr>
                <a:schemeClr val="dk1"/>
              </a:buClr>
              <a:buSzPts val="990"/>
              <a:buFont typeface="Arial"/>
              <a:buNone/>
            </a:pPr>
            <a:r>
              <a:rPr b="1" lang="en" sz="1450">
                <a:solidFill>
                  <a:srgbClr val="FF9900"/>
                </a:solidFill>
              </a:rPr>
              <a:t>Climate zone 6</a:t>
            </a:r>
            <a:endParaRPr sz="1150">
              <a:solidFill>
                <a:srgbClr val="FF9900"/>
              </a:solidFill>
            </a:endParaRPr>
          </a:p>
        </p:txBody>
      </p:sp>
      <p:sp>
        <p:nvSpPr>
          <p:cNvPr id="307" name="Google Shape;307;p31"/>
          <p:cNvSpPr txBox="1"/>
          <p:nvPr>
            <p:ph type="title"/>
          </p:nvPr>
        </p:nvSpPr>
        <p:spPr>
          <a:xfrm>
            <a:off x="7376400" y="4761000"/>
            <a:ext cx="1615500" cy="382500"/>
          </a:xfrm>
          <a:prstGeom prst="rect">
            <a:avLst/>
          </a:prstGeom>
          <a:noFill/>
          <a:ln>
            <a:noFill/>
          </a:ln>
        </p:spPr>
        <p:txBody>
          <a:bodyPr anchorCtr="0" anchor="t" bIns="91425" lIns="91425" spcFirstLastPara="1" rIns="91425" wrap="square" tIns="91425">
            <a:normAutofit/>
          </a:bodyPr>
          <a:lstStyle/>
          <a:p>
            <a:pPr indent="0" lvl="0" marL="0" rtl="0" algn="r">
              <a:lnSpc>
                <a:spcPct val="100000"/>
              </a:lnSpc>
              <a:spcBef>
                <a:spcPts val="0"/>
              </a:spcBef>
              <a:spcAft>
                <a:spcPts val="0"/>
              </a:spcAft>
              <a:buSzPts val="990"/>
              <a:buNone/>
            </a:pPr>
            <a:r>
              <a:rPr i="1" lang="en" sz="1050">
                <a:solidFill>
                  <a:schemeClr val="lt1"/>
                </a:solidFill>
              </a:rPr>
              <a:t>Courtesy Connective</a:t>
            </a:r>
            <a:endParaRPr i="1" sz="1050">
              <a:solidFill>
                <a:schemeClr val="lt1"/>
              </a:solidFill>
            </a:endParaRPr>
          </a:p>
        </p:txBody>
      </p:sp>
      <p:sp>
        <p:nvSpPr>
          <p:cNvPr id="308" name="Google Shape;308;p31"/>
          <p:cNvSpPr txBox="1"/>
          <p:nvPr>
            <p:ph type="title"/>
          </p:nvPr>
        </p:nvSpPr>
        <p:spPr>
          <a:xfrm>
            <a:off x="7125300" y="3318713"/>
            <a:ext cx="1946700" cy="82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en" sz="1135">
                <a:solidFill>
                  <a:srgbClr val="666666"/>
                </a:solidFill>
              </a:rPr>
              <a:t>Natural gas hot water, through-wall electric heat pumps in each unit, </a:t>
            </a:r>
            <a:endParaRPr sz="1135">
              <a:solidFill>
                <a:srgbClr val="666666"/>
              </a:solidFill>
            </a:endParaRPr>
          </a:p>
          <a:p>
            <a:pPr indent="0" lvl="0" marL="0" rtl="0" algn="l">
              <a:lnSpc>
                <a:spcPct val="100000"/>
              </a:lnSpc>
              <a:spcBef>
                <a:spcPts val="0"/>
              </a:spcBef>
              <a:spcAft>
                <a:spcPts val="0"/>
              </a:spcAft>
              <a:buSzPts val="990"/>
              <a:buNone/>
            </a:pPr>
            <a:r>
              <a:rPr lang="en" sz="1135">
                <a:solidFill>
                  <a:srgbClr val="666666"/>
                </a:solidFill>
              </a:rPr>
              <a:t>induction cooktops</a:t>
            </a:r>
            <a:endParaRPr sz="1135">
              <a:solidFill>
                <a:srgbClr val="666666"/>
              </a:solidFill>
            </a:endParaRPr>
          </a:p>
        </p:txBody>
      </p:sp>
      <p:pic>
        <p:nvPicPr>
          <p:cNvPr id="309" name="Google Shape;309;p31"/>
          <p:cNvPicPr preferRelativeResize="0"/>
          <p:nvPr/>
        </p:nvPicPr>
        <p:blipFill rotWithShape="1">
          <a:blip r:embed="rId5">
            <a:alphaModFix/>
          </a:blip>
          <a:srcRect b="0" l="0" r="0" t="0"/>
          <a:stretch/>
        </p:blipFill>
        <p:spPr>
          <a:xfrm>
            <a:off x="5766076" y="3505909"/>
            <a:ext cx="1359219" cy="1359190"/>
          </a:xfrm>
          <a:prstGeom prst="rect">
            <a:avLst/>
          </a:prstGeom>
          <a:noFill/>
          <a:ln>
            <a:noFill/>
          </a:ln>
        </p:spPr>
      </p:pic>
      <p:sp>
        <p:nvSpPr>
          <p:cNvPr id="310" name="Google Shape;310;p31"/>
          <p:cNvSpPr/>
          <p:nvPr/>
        </p:nvSpPr>
        <p:spPr>
          <a:xfrm>
            <a:off x="6035232" y="3963844"/>
            <a:ext cx="761400" cy="634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E69138"/>
                </a:solidFill>
                <a:latin typeface="Arial"/>
                <a:ea typeface="Arial"/>
                <a:cs typeface="Arial"/>
                <a:sym typeface="Arial"/>
              </a:rPr>
              <a:t>3.9</a:t>
            </a:r>
            <a:endParaRPr b="1" i="0" sz="1600" u="none" cap="none" strike="noStrike">
              <a:solidFill>
                <a:srgbClr val="E69138"/>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rPr b="1" i="0" lang="en" sz="700" u="none" cap="none" strike="noStrike">
                <a:solidFill>
                  <a:srgbClr val="E69138"/>
                </a:solidFill>
                <a:latin typeface="Arial"/>
                <a:ea typeface="Arial"/>
                <a:cs typeface="Arial"/>
                <a:sym typeface="Arial"/>
              </a:rPr>
              <a:t>kgCO2e M</a:t>
            </a:r>
            <a:r>
              <a:rPr b="1" baseline="30000" i="0" lang="en" sz="700" u="none" cap="none" strike="noStrike">
                <a:solidFill>
                  <a:srgbClr val="E69138"/>
                </a:solidFill>
                <a:latin typeface="Arial"/>
                <a:ea typeface="Arial"/>
                <a:cs typeface="Arial"/>
                <a:sym typeface="Arial"/>
              </a:rPr>
              <a:t>2</a:t>
            </a:r>
            <a:r>
              <a:rPr b="1" i="0" lang="en" sz="700" u="none" cap="none" strike="noStrike">
                <a:solidFill>
                  <a:srgbClr val="E69138"/>
                </a:solidFill>
                <a:latin typeface="Arial"/>
                <a:ea typeface="Arial"/>
                <a:cs typeface="Arial"/>
                <a:sym typeface="Arial"/>
              </a:rPr>
              <a:t>/year</a:t>
            </a:r>
            <a:endParaRPr b="1" i="0" sz="2200" u="none" cap="none" strike="noStrike">
              <a:solidFill>
                <a:srgbClr val="E69138"/>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E69138"/>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4"/>
          <p:cNvSpPr txBox="1"/>
          <p:nvPr>
            <p:ph idx="1" type="subTitle"/>
          </p:nvPr>
        </p:nvSpPr>
        <p:spPr>
          <a:xfrm>
            <a:off x="983625" y="1381750"/>
            <a:ext cx="6979200" cy="2426100"/>
          </a:xfrm>
          <a:prstGeom prst="rect">
            <a:avLst/>
          </a:prstGeom>
          <a:noFill/>
          <a:ln>
            <a:noFill/>
          </a:ln>
        </p:spPr>
        <p:txBody>
          <a:bodyPr anchorCtr="0" anchor="t" bIns="91425" lIns="91425" spcFirstLastPara="1" rIns="91425" wrap="square" tIns="91425">
            <a:noAutofit/>
          </a:bodyPr>
          <a:lstStyle/>
          <a:p>
            <a:pPr indent="-381000" lvl="0" marL="457200" rtl="0" algn="l">
              <a:lnSpc>
                <a:spcPct val="115000"/>
              </a:lnSpc>
              <a:spcBef>
                <a:spcPts val="0"/>
              </a:spcBef>
              <a:spcAft>
                <a:spcPts val="0"/>
              </a:spcAft>
              <a:buSzPts val="2400"/>
              <a:buChar char="●"/>
            </a:pPr>
            <a:r>
              <a:rPr lang="en" sz="2400"/>
              <a:t>Buildings and climate change</a:t>
            </a:r>
            <a:endParaRPr sz="2400"/>
          </a:p>
          <a:p>
            <a:pPr indent="-381000" lvl="0" marL="457200" rtl="0" algn="l">
              <a:lnSpc>
                <a:spcPct val="115000"/>
              </a:lnSpc>
              <a:spcBef>
                <a:spcPts val="0"/>
              </a:spcBef>
              <a:spcAft>
                <a:spcPts val="0"/>
              </a:spcAft>
              <a:buSzPts val="2400"/>
              <a:buChar char="●"/>
            </a:pPr>
            <a:r>
              <a:rPr lang="en" sz="2400"/>
              <a:t>Overview of the regulation</a:t>
            </a:r>
            <a:endParaRPr sz="2400"/>
          </a:p>
          <a:p>
            <a:pPr indent="-381000" lvl="0" marL="457200" rtl="0" algn="l">
              <a:lnSpc>
                <a:spcPct val="115000"/>
              </a:lnSpc>
              <a:spcBef>
                <a:spcPts val="0"/>
              </a:spcBef>
              <a:spcAft>
                <a:spcPts val="0"/>
              </a:spcAft>
              <a:buSzPts val="2400"/>
              <a:buChar char="●"/>
            </a:pPr>
            <a:r>
              <a:rPr lang="en" sz="2400"/>
              <a:t>Compliance options with sample projects</a:t>
            </a:r>
            <a:endParaRPr sz="2400"/>
          </a:p>
          <a:p>
            <a:pPr indent="-381000" lvl="0" marL="457200" rtl="0" algn="l">
              <a:lnSpc>
                <a:spcPct val="115000"/>
              </a:lnSpc>
              <a:spcBef>
                <a:spcPts val="0"/>
              </a:spcBef>
              <a:spcAft>
                <a:spcPts val="0"/>
              </a:spcAft>
              <a:buSzPts val="2400"/>
              <a:buChar char="●"/>
            </a:pPr>
            <a:r>
              <a:rPr lang="en" sz="2400"/>
              <a:t>Sample proposed implementations</a:t>
            </a:r>
            <a:endParaRPr sz="2600"/>
          </a:p>
        </p:txBody>
      </p:sp>
      <p:pic>
        <p:nvPicPr>
          <p:cNvPr id="63" name="Google Shape;63;p14"/>
          <p:cNvPicPr preferRelativeResize="0"/>
          <p:nvPr/>
        </p:nvPicPr>
        <p:blipFill rotWithShape="1">
          <a:blip r:embed="rId3">
            <a:alphaModFix/>
          </a:blip>
          <a:srcRect b="6685" l="0" r="1601" t="33817"/>
          <a:stretch/>
        </p:blipFill>
        <p:spPr>
          <a:xfrm>
            <a:off x="0" y="0"/>
            <a:ext cx="9144003" cy="847725"/>
          </a:xfrm>
          <a:prstGeom prst="rect">
            <a:avLst/>
          </a:prstGeom>
          <a:noFill/>
          <a:ln>
            <a:noFill/>
          </a:ln>
        </p:spPr>
      </p:pic>
      <p:sp>
        <p:nvSpPr>
          <p:cNvPr id="64" name="Google Shape;64;p14"/>
          <p:cNvSpPr txBox="1"/>
          <p:nvPr>
            <p:ph idx="1" type="subTitle"/>
          </p:nvPr>
        </p:nvSpPr>
        <p:spPr>
          <a:xfrm>
            <a:off x="412125" y="171450"/>
            <a:ext cx="6407700" cy="6954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rPr lang="en" sz="2100">
                <a:solidFill>
                  <a:schemeClr val="lt1"/>
                </a:solidFill>
              </a:rPr>
              <a:t>Today’s Presentation</a:t>
            </a:r>
            <a:endParaRPr sz="2100">
              <a:solidFill>
                <a:schemeClr val="lt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pic>
        <p:nvPicPr>
          <p:cNvPr id="315" name="Google Shape;315;p32"/>
          <p:cNvPicPr preferRelativeResize="0"/>
          <p:nvPr/>
        </p:nvPicPr>
        <p:blipFill rotWithShape="1">
          <a:blip r:embed="rId3">
            <a:alphaModFix/>
          </a:blip>
          <a:srcRect b="836" l="1696" r="10829" t="7148"/>
          <a:stretch/>
        </p:blipFill>
        <p:spPr>
          <a:xfrm>
            <a:off x="0" y="361950"/>
            <a:ext cx="9143999" cy="4781550"/>
          </a:xfrm>
          <a:prstGeom prst="rect">
            <a:avLst/>
          </a:prstGeom>
          <a:noFill/>
          <a:ln>
            <a:noFill/>
          </a:ln>
        </p:spPr>
      </p:pic>
      <p:pic>
        <p:nvPicPr>
          <p:cNvPr id="316" name="Google Shape;316;p32"/>
          <p:cNvPicPr preferRelativeResize="0"/>
          <p:nvPr/>
        </p:nvPicPr>
        <p:blipFill rotWithShape="1">
          <a:blip r:embed="rId4">
            <a:alphaModFix/>
          </a:blip>
          <a:srcRect b="43847" l="0" r="1601" t="12700"/>
          <a:stretch/>
        </p:blipFill>
        <p:spPr>
          <a:xfrm>
            <a:off x="0" y="0"/>
            <a:ext cx="9144003" cy="619125"/>
          </a:xfrm>
          <a:prstGeom prst="rect">
            <a:avLst/>
          </a:prstGeom>
          <a:noFill/>
          <a:ln>
            <a:noFill/>
          </a:ln>
        </p:spPr>
      </p:pic>
      <p:sp>
        <p:nvSpPr>
          <p:cNvPr id="317" name="Google Shape;317;p32"/>
          <p:cNvSpPr txBox="1"/>
          <p:nvPr>
            <p:ph type="title"/>
          </p:nvPr>
        </p:nvSpPr>
        <p:spPr>
          <a:xfrm>
            <a:off x="6108000" y="4648750"/>
            <a:ext cx="2804700" cy="382500"/>
          </a:xfrm>
          <a:prstGeom prst="rect">
            <a:avLst/>
          </a:prstGeom>
          <a:noFill/>
          <a:ln>
            <a:noFill/>
          </a:ln>
        </p:spPr>
        <p:txBody>
          <a:bodyPr anchorCtr="0" anchor="t" bIns="91425" lIns="91425" spcFirstLastPara="1" rIns="91425" wrap="square" tIns="91425">
            <a:normAutofit/>
          </a:bodyPr>
          <a:lstStyle/>
          <a:p>
            <a:pPr indent="0" lvl="0" marL="0" rtl="0" algn="r">
              <a:lnSpc>
                <a:spcPct val="100000"/>
              </a:lnSpc>
              <a:spcBef>
                <a:spcPts val="0"/>
              </a:spcBef>
              <a:spcAft>
                <a:spcPts val="0"/>
              </a:spcAft>
              <a:buSzPts val="990"/>
              <a:buNone/>
            </a:pPr>
            <a:r>
              <a:rPr i="1" lang="en" sz="1050">
                <a:solidFill>
                  <a:schemeClr val="lt1"/>
                </a:solidFill>
              </a:rPr>
              <a:t>Courtesy Latreille Architectural Photography</a:t>
            </a:r>
            <a:endParaRPr i="1" sz="1050">
              <a:solidFill>
                <a:schemeClr val="lt1"/>
              </a:solidFill>
            </a:endParaRPr>
          </a:p>
        </p:txBody>
      </p:sp>
      <p:sp>
        <p:nvSpPr>
          <p:cNvPr id="318" name="Google Shape;318;p32"/>
          <p:cNvSpPr txBox="1"/>
          <p:nvPr>
            <p:ph type="title"/>
          </p:nvPr>
        </p:nvSpPr>
        <p:spPr>
          <a:xfrm>
            <a:off x="287900" y="97500"/>
            <a:ext cx="8063700" cy="464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891"/>
              <a:buNone/>
            </a:pPr>
            <a:r>
              <a:rPr b="1" lang="en" sz="1600">
                <a:solidFill>
                  <a:schemeClr val="lt1"/>
                </a:solidFill>
              </a:rPr>
              <a:t>Zero Carbon Performance:</a:t>
            </a:r>
            <a:r>
              <a:rPr lang="en" sz="1600">
                <a:solidFill>
                  <a:schemeClr val="lt1"/>
                </a:solidFill>
              </a:rPr>
              <a:t> UBC Okanagan Skeena student residence, Kelowna</a:t>
            </a:r>
            <a:endParaRPr sz="1458">
              <a:solidFill>
                <a:schemeClr val="lt1"/>
              </a:solidFill>
            </a:endParaRPr>
          </a:p>
        </p:txBody>
      </p:sp>
      <p:sp>
        <p:nvSpPr>
          <p:cNvPr id="319" name="Google Shape;319;p32"/>
          <p:cNvSpPr/>
          <p:nvPr/>
        </p:nvSpPr>
        <p:spPr>
          <a:xfrm>
            <a:off x="-133350" y="1287550"/>
            <a:ext cx="2333700" cy="2333700"/>
          </a:xfrm>
          <a:prstGeom prst="ellipse">
            <a:avLst/>
          </a:prstGeom>
          <a:solidFill>
            <a:schemeClr val="lt1"/>
          </a:solidFill>
          <a:ln cap="flat" cmpd="sng" w="28575">
            <a:solidFill>
              <a:schemeClr val="accent5"/>
            </a:solidFill>
            <a:prstDash val="solid"/>
            <a:round/>
            <a:headEnd len="sm" w="sm" type="none"/>
            <a:tailEnd len="sm" w="sm" type="none"/>
          </a:ln>
          <a:effectLst>
            <a:outerShdw blurRad="57150" rotWithShape="0" algn="bl" dir="5400000" dist="19050">
              <a:srgbClr val="000000">
                <a:alpha val="4941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 name="Google Shape;320;p32"/>
          <p:cNvSpPr txBox="1"/>
          <p:nvPr>
            <p:ph type="title"/>
          </p:nvPr>
        </p:nvSpPr>
        <p:spPr>
          <a:xfrm>
            <a:off x="141150" y="1764075"/>
            <a:ext cx="2059200" cy="19773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990"/>
              <a:buNone/>
            </a:pPr>
            <a:r>
              <a:rPr b="1" lang="en" sz="1450">
                <a:solidFill>
                  <a:schemeClr val="accent5"/>
                </a:solidFill>
              </a:rPr>
              <a:t>220 units</a:t>
            </a:r>
            <a:endParaRPr b="1" sz="1450">
              <a:solidFill>
                <a:schemeClr val="accent5"/>
              </a:solidFill>
            </a:endParaRPr>
          </a:p>
          <a:p>
            <a:pPr indent="0" lvl="0" marL="0" rtl="0" algn="l">
              <a:lnSpc>
                <a:spcPct val="100000"/>
              </a:lnSpc>
              <a:spcBef>
                <a:spcPts val="0"/>
              </a:spcBef>
              <a:spcAft>
                <a:spcPts val="0"/>
              </a:spcAft>
              <a:buSzPts val="990"/>
              <a:buNone/>
            </a:pPr>
            <a:r>
              <a:rPr b="1" lang="en" sz="1450">
                <a:solidFill>
                  <a:schemeClr val="accent5"/>
                </a:solidFill>
              </a:rPr>
              <a:t>7,018 square metres</a:t>
            </a:r>
            <a:endParaRPr b="1" sz="1450">
              <a:solidFill>
                <a:schemeClr val="accent5"/>
              </a:solidFill>
            </a:endParaRPr>
          </a:p>
          <a:p>
            <a:pPr indent="0" lvl="0" marL="0" rtl="0" algn="l">
              <a:lnSpc>
                <a:spcPct val="100000"/>
              </a:lnSpc>
              <a:spcBef>
                <a:spcPts val="0"/>
              </a:spcBef>
              <a:spcAft>
                <a:spcPts val="0"/>
              </a:spcAft>
              <a:buSzPts val="990"/>
              <a:buNone/>
            </a:pPr>
            <a:r>
              <a:rPr b="1" lang="en" sz="1450">
                <a:solidFill>
                  <a:schemeClr val="accent5"/>
                </a:solidFill>
              </a:rPr>
              <a:t>Climate zone 5</a:t>
            </a:r>
            <a:endParaRPr b="1" sz="1450">
              <a:solidFill>
                <a:schemeClr val="accent5"/>
              </a:solidFill>
            </a:endParaRPr>
          </a:p>
          <a:p>
            <a:pPr indent="0" lvl="0" marL="0" rtl="0" algn="l">
              <a:lnSpc>
                <a:spcPct val="100000"/>
              </a:lnSpc>
              <a:spcBef>
                <a:spcPts val="0"/>
              </a:spcBef>
              <a:spcAft>
                <a:spcPts val="0"/>
              </a:spcAft>
              <a:buSzPts val="990"/>
              <a:buNone/>
            </a:pPr>
            <a:r>
              <a:t/>
            </a:r>
            <a:endParaRPr sz="1150">
              <a:solidFill>
                <a:srgbClr val="434343"/>
              </a:solidFill>
            </a:endParaRPr>
          </a:p>
          <a:p>
            <a:pPr indent="0" lvl="0" marL="0" rtl="0" algn="l">
              <a:lnSpc>
                <a:spcPct val="100000"/>
              </a:lnSpc>
              <a:spcBef>
                <a:spcPts val="0"/>
              </a:spcBef>
              <a:spcAft>
                <a:spcPts val="0"/>
              </a:spcAft>
              <a:buSzPts val="990"/>
              <a:buNone/>
            </a:pPr>
            <a:r>
              <a:rPr lang="en" sz="1150">
                <a:solidFill>
                  <a:srgbClr val="666666"/>
                </a:solidFill>
              </a:rPr>
              <a:t>All-electric heat, hot water, and cooking.</a:t>
            </a:r>
            <a:endParaRPr sz="1150">
              <a:solidFill>
                <a:srgbClr val="666666"/>
              </a:solidFill>
            </a:endParaRPr>
          </a:p>
        </p:txBody>
      </p:sp>
      <p:pic>
        <p:nvPicPr>
          <p:cNvPr id="321" name="Google Shape;321;p32"/>
          <p:cNvPicPr preferRelativeResize="0"/>
          <p:nvPr/>
        </p:nvPicPr>
        <p:blipFill rotWithShape="1">
          <a:blip r:embed="rId5">
            <a:alphaModFix/>
          </a:blip>
          <a:srcRect b="0" l="0" r="0" t="0"/>
          <a:stretch/>
        </p:blipFill>
        <p:spPr>
          <a:xfrm>
            <a:off x="1146400" y="3095099"/>
            <a:ext cx="1377749" cy="1377749"/>
          </a:xfrm>
          <a:prstGeom prst="rect">
            <a:avLst/>
          </a:prstGeom>
          <a:noFill/>
          <a:ln>
            <a:noFill/>
          </a:ln>
        </p:spPr>
      </p:pic>
      <p:sp>
        <p:nvSpPr>
          <p:cNvPr id="322" name="Google Shape;322;p32"/>
          <p:cNvSpPr/>
          <p:nvPr/>
        </p:nvSpPr>
        <p:spPr>
          <a:xfrm>
            <a:off x="1470174" y="3607275"/>
            <a:ext cx="730200" cy="353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rPr b="1" i="0" lang="en" sz="2100" u="none" cap="none" strike="noStrike">
                <a:solidFill>
                  <a:schemeClr val="accent5"/>
                </a:solidFill>
                <a:latin typeface="Arial"/>
                <a:ea typeface="Arial"/>
                <a:cs typeface="Arial"/>
                <a:sym typeface="Arial"/>
              </a:rPr>
              <a:t>0.66 </a:t>
            </a:r>
            <a:r>
              <a:rPr b="1" i="0" lang="en" sz="1000" u="none" cap="none" strike="noStrike">
                <a:solidFill>
                  <a:schemeClr val="accent5"/>
                </a:solidFill>
                <a:latin typeface="Arial"/>
                <a:ea typeface="Arial"/>
                <a:cs typeface="Arial"/>
                <a:sym typeface="Arial"/>
              </a:rPr>
              <a:t>kg CO2e M</a:t>
            </a:r>
            <a:r>
              <a:rPr b="1" baseline="30000" i="0" lang="en" sz="1000" u="none" cap="none" strike="noStrike">
                <a:solidFill>
                  <a:schemeClr val="accent5"/>
                </a:solidFill>
                <a:latin typeface="Arial"/>
                <a:ea typeface="Arial"/>
                <a:cs typeface="Arial"/>
                <a:sym typeface="Arial"/>
              </a:rPr>
              <a:t>2</a:t>
            </a:r>
            <a:r>
              <a:rPr b="1" i="0" lang="en" sz="1000" u="none" cap="none" strike="noStrike">
                <a:solidFill>
                  <a:schemeClr val="accent5"/>
                </a:solidFill>
                <a:latin typeface="Arial"/>
                <a:ea typeface="Arial"/>
                <a:cs typeface="Arial"/>
                <a:sym typeface="Arial"/>
              </a:rPr>
              <a:t>/year</a:t>
            </a:r>
            <a:endParaRPr b="1" i="0" sz="1000" u="none" cap="none" strike="noStrike">
              <a:solidFill>
                <a:schemeClr val="accent5"/>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pic>
        <p:nvPicPr>
          <p:cNvPr id="327" name="Google Shape;327;p33"/>
          <p:cNvPicPr preferRelativeResize="0"/>
          <p:nvPr/>
        </p:nvPicPr>
        <p:blipFill rotWithShape="1">
          <a:blip r:embed="rId3">
            <a:alphaModFix/>
          </a:blip>
          <a:srcRect b="15895" l="1699" r="-2283" t="15436"/>
          <a:stretch/>
        </p:blipFill>
        <p:spPr>
          <a:xfrm>
            <a:off x="0" y="0"/>
            <a:ext cx="7534277" cy="5143499"/>
          </a:xfrm>
          <a:prstGeom prst="rect">
            <a:avLst/>
          </a:prstGeom>
          <a:noFill/>
          <a:ln>
            <a:noFill/>
          </a:ln>
        </p:spPr>
      </p:pic>
      <p:sp>
        <p:nvSpPr>
          <p:cNvPr id="328" name="Google Shape;328;p33"/>
          <p:cNvSpPr txBox="1"/>
          <p:nvPr>
            <p:ph idx="4294967295" type="title"/>
          </p:nvPr>
        </p:nvSpPr>
        <p:spPr>
          <a:xfrm>
            <a:off x="1717150" y="1914550"/>
            <a:ext cx="4026300" cy="2502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sz="2400">
                <a:solidFill>
                  <a:schemeClr val="accent5"/>
                </a:solidFill>
              </a:rPr>
              <a:t>Sample implementations:</a:t>
            </a:r>
            <a:r>
              <a:rPr lang="en" sz="2400">
                <a:solidFill>
                  <a:schemeClr val="accent5"/>
                </a:solidFill>
              </a:rPr>
              <a:t> </a:t>
            </a:r>
            <a:br>
              <a:rPr lang="en" sz="2400">
                <a:solidFill>
                  <a:schemeClr val="accent5"/>
                </a:solidFill>
              </a:rPr>
            </a:br>
            <a:r>
              <a:rPr lang="en" sz="2400">
                <a:solidFill>
                  <a:schemeClr val="accent5"/>
                </a:solidFill>
              </a:rPr>
              <a:t>Local governments </a:t>
            </a:r>
            <a:endParaRPr sz="2400">
              <a:solidFill>
                <a:schemeClr val="accent5"/>
              </a:solidFill>
            </a:endParaRPr>
          </a:p>
          <a:p>
            <a:pPr indent="0" lvl="0" marL="0" rtl="0" algn="l">
              <a:lnSpc>
                <a:spcPct val="100000"/>
              </a:lnSpc>
              <a:spcBef>
                <a:spcPts val="0"/>
              </a:spcBef>
              <a:spcAft>
                <a:spcPts val="0"/>
              </a:spcAft>
              <a:buSzPts val="2800"/>
              <a:buNone/>
            </a:pPr>
            <a:r>
              <a:rPr lang="en" sz="2400">
                <a:solidFill>
                  <a:schemeClr val="accent5"/>
                </a:solidFill>
              </a:rPr>
              <a:t>proposing to use the</a:t>
            </a:r>
            <a:br>
              <a:rPr lang="en" sz="2400">
                <a:solidFill>
                  <a:schemeClr val="accent5"/>
                </a:solidFill>
              </a:rPr>
            </a:br>
            <a:r>
              <a:rPr lang="en" sz="2400">
                <a:solidFill>
                  <a:schemeClr val="accent5"/>
                </a:solidFill>
              </a:rPr>
              <a:t>Zero Carbon Step Code</a:t>
            </a:r>
            <a:endParaRPr b="1" sz="2400">
              <a:solidFill>
                <a:schemeClr val="accent5"/>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pic>
        <p:nvPicPr>
          <p:cNvPr id="333" name="Google Shape;333;p34"/>
          <p:cNvPicPr preferRelativeResize="0"/>
          <p:nvPr/>
        </p:nvPicPr>
        <p:blipFill rotWithShape="1">
          <a:blip r:embed="rId3">
            <a:alphaModFix amt="52999"/>
          </a:blip>
          <a:srcRect b="0" l="0" r="0" t="0"/>
          <a:stretch/>
        </p:blipFill>
        <p:spPr>
          <a:xfrm>
            <a:off x="2233275" y="3705800"/>
            <a:ext cx="2994250" cy="4380175"/>
          </a:xfrm>
          <a:prstGeom prst="rect">
            <a:avLst/>
          </a:prstGeom>
          <a:noFill/>
          <a:ln>
            <a:noFill/>
          </a:ln>
        </p:spPr>
      </p:pic>
      <p:pic>
        <p:nvPicPr>
          <p:cNvPr id="334" name="Google Shape;334;p34"/>
          <p:cNvPicPr preferRelativeResize="0"/>
          <p:nvPr/>
        </p:nvPicPr>
        <p:blipFill rotWithShape="1">
          <a:blip r:embed="rId4">
            <a:alphaModFix/>
          </a:blip>
          <a:srcRect b="43847" l="0" r="1601" t="12700"/>
          <a:stretch/>
        </p:blipFill>
        <p:spPr>
          <a:xfrm>
            <a:off x="0" y="0"/>
            <a:ext cx="9144003" cy="619125"/>
          </a:xfrm>
          <a:prstGeom prst="rect">
            <a:avLst/>
          </a:prstGeom>
          <a:noFill/>
          <a:ln>
            <a:noFill/>
          </a:ln>
        </p:spPr>
      </p:pic>
      <p:sp>
        <p:nvSpPr>
          <p:cNvPr id="335" name="Google Shape;335;p34"/>
          <p:cNvSpPr txBox="1"/>
          <p:nvPr/>
        </p:nvSpPr>
        <p:spPr>
          <a:xfrm>
            <a:off x="668625" y="4354431"/>
            <a:ext cx="1509000" cy="5079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2100"/>
              <a:buFont typeface="Arial"/>
              <a:buNone/>
            </a:pPr>
            <a:r>
              <a:rPr b="1" i="0" lang="en" sz="2100" u="none" cap="none" strike="noStrike">
                <a:solidFill>
                  <a:srgbClr val="999999"/>
                </a:solidFill>
                <a:latin typeface="Arial"/>
                <a:ea typeface="Arial"/>
                <a:cs typeface="Arial"/>
                <a:sym typeface="Arial"/>
              </a:rPr>
              <a:t>TODAY</a:t>
            </a:r>
            <a:endParaRPr b="1" i="0" sz="2100" u="none" cap="none" strike="noStrike">
              <a:solidFill>
                <a:srgbClr val="999999"/>
              </a:solidFill>
              <a:latin typeface="Arial"/>
              <a:ea typeface="Arial"/>
              <a:cs typeface="Arial"/>
              <a:sym typeface="Arial"/>
            </a:endParaRPr>
          </a:p>
        </p:txBody>
      </p:sp>
      <p:sp>
        <p:nvSpPr>
          <p:cNvPr id="336" name="Google Shape;336;p34"/>
          <p:cNvSpPr txBox="1"/>
          <p:nvPr/>
        </p:nvSpPr>
        <p:spPr>
          <a:xfrm>
            <a:off x="2386978" y="1987277"/>
            <a:ext cx="1427700" cy="5232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2200"/>
              <a:buFont typeface="Arial"/>
              <a:buNone/>
            </a:pPr>
            <a:r>
              <a:t/>
            </a:r>
            <a:endParaRPr b="1" i="0" sz="2200" u="none" cap="none" strike="noStrike">
              <a:solidFill>
                <a:srgbClr val="6AA84F"/>
              </a:solidFill>
              <a:latin typeface="Arial"/>
              <a:ea typeface="Arial"/>
              <a:cs typeface="Arial"/>
              <a:sym typeface="Arial"/>
            </a:endParaRPr>
          </a:p>
        </p:txBody>
      </p:sp>
      <p:sp>
        <p:nvSpPr>
          <p:cNvPr id="337" name="Google Shape;337;p34"/>
          <p:cNvSpPr txBox="1"/>
          <p:nvPr/>
        </p:nvSpPr>
        <p:spPr>
          <a:xfrm>
            <a:off x="6020001" y="1243525"/>
            <a:ext cx="9054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i="0" lang="en" sz="2500" u="none" cap="none" strike="noStrike">
                <a:solidFill>
                  <a:schemeClr val="accent5"/>
                </a:solidFill>
                <a:latin typeface="Arial"/>
                <a:ea typeface="Arial"/>
                <a:cs typeface="Arial"/>
                <a:sym typeface="Arial"/>
              </a:rPr>
              <a:t>2030</a:t>
            </a:r>
            <a:endParaRPr b="1" i="0" sz="2500" u="none" cap="none" strike="noStrike">
              <a:solidFill>
                <a:schemeClr val="accent5"/>
              </a:solidFill>
              <a:latin typeface="Arial"/>
              <a:ea typeface="Arial"/>
              <a:cs typeface="Arial"/>
              <a:sym typeface="Arial"/>
            </a:endParaRPr>
          </a:p>
        </p:txBody>
      </p:sp>
      <p:pic>
        <p:nvPicPr>
          <p:cNvPr id="338" name="Google Shape;338;p34"/>
          <p:cNvPicPr preferRelativeResize="0"/>
          <p:nvPr/>
        </p:nvPicPr>
        <p:blipFill rotWithShape="1">
          <a:blip r:embed="rId5">
            <a:alphaModFix/>
          </a:blip>
          <a:srcRect b="0" l="0" r="0" t="0"/>
          <a:stretch/>
        </p:blipFill>
        <p:spPr>
          <a:xfrm>
            <a:off x="4892059" y="984700"/>
            <a:ext cx="1087053" cy="1087049"/>
          </a:xfrm>
          <a:prstGeom prst="rect">
            <a:avLst/>
          </a:prstGeom>
          <a:noFill/>
          <a:ln>
            <a:noFill/>
          </a:ln>
        </p:spPr>
      </p:pic>
      <p:pic>
        <p:nvPicPr>
          <p:cNvPr id="339" name="Google Shape;339;p34"/>
          <p:cNvPicPr preferRelativeResize="0"/>
          <p:nvPr/>
        </p:nvPicPr>
        <p:blipFill rotWithShape="1">
          <a:blip r:embed="rId6">
            <a:alphaModFix/>
          </a:blip>
          <a:srcRect b="0" l="0" r="0" t="0"/>
          <a:stretch/>
        </p:blipFill>
        <p:spPr>
          <a:xfrm>
            <a:off x="5181777" y="1352225"/>
            <a:ext cx="507614" cy="352001"/>
          </a:xfrm>
          <a:prstGeom prst="rect">
            <a:avLst/>
          </a:prstGeom>
          <a:noFill/>
          <a:ln>
            <a:noFill/>
          </a:ln>
        </p:spPr>
      </p:pic>
      <p:pic>
        <p:nvPicPr>
          <p:cNvPr id="340" name="Google Shape;340;p34"/>
          <p:cNvPicPr preferRelativeResize="0"/>
          <p:nvPr/>
        </p:nvPicPr>
        <p:blipFill rotWithShape="1">
          <a:blip r:embed="rId7">
            <a:alphaModFix/>
          </a:blip>
          <a:srcRect b="0" l="0" r="0" t="0"/>
          <a:stretch/>
        </p:blipFill>
        <p:spPr>
          <a:xfrm>
            <a:off x="3438350" y="4056450"/>
            <a:ext cx="1004825" cy="1087049"/>
          </a:xfrm>
          <a:prstGeom prst="rect">
            <a:avLst/>
          </a:prstGeom>
          <a:noFill/>
          <a:ln>
            <a:noFill/>
          </a:ln>
        </p:spPr>
      </p:pic>
      <p:sp>
        <p:nvSpPr>
          <p:cNvPr id="341" name="Google Shape;341;p34"/>
          <p:cNvSpPr txBox="1"/>
          <p:nvPr>
            <p:ph type="title"/>
          </p:nvPr>
        </p:nvSpPr>
        <p:spPr>
          <a:xfrm>
            <a:off x="287900" y="97500"/>
            <a:ext cx="8063700" cy="464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891"/>
              <a:buNone/>
            </a:pPr>
            <a:r>
              <a:rPr b="1" lang="en" sz="1600">
                <a:solidFill>
                  <a:schemeClr val="lt1"/>
                </a:solidFill>
              </a:rPr>
              <a:t>Provincial Pathway: </a:t>
            </a:r>
            <a:r>
              <a:rPr lang="en" sz="1600">
                <a:solidFill>
                  <a:schemeClr val="lt1"/>
                </a:solidFill>
              </a:rPr>
              <a:t>Stepping up to 2030</a:t>
            </a:r>
            <a:endParaRPr sz="1458">
              <a:solidFill>
                <a:schemeClr val="lt1"/>
              </a:solidFill>
            </a:endParaRPr>
          </a:p>
        </p:txBody>
      </p:sp>
      <p:pic>
        <p:nvPicPr>
          <p:cNvPr id="342" name="Google Shape;342;p34"/>
          <p:cNvPicPr preferRelativeResize="0"/>
          <p:nvPr/>
        </p:nvPicPr>
        <p:blipFill rotWithShape="1">
          <a:blip r:embed="rId8">
            <a:alphaModFix amt="92000"/>
          </a:blip>
          <a:srcRect b="0" l="0" r="0" t="0"/>
          <a:stretch/>
        </p:blipFill>
        <p:spPr>
          <a:xfrm>
            <a:off x="4579120" y="4510842"/>
            <a:ext cx="846857" cy="632657"/>
          </a:xfrm>
          <a:prstGeom prst="rect">
            <a:avLst/>
          </a:prstGeom>
          <a:noFill/>
          <a:ln>
            <a:noFill/>
          </a:ln>
        </p:spPr>
      </p:pic>
      <p:pic>
        <p:nvPicPr>
          <p:cNvPr id="343" name="Google Shape;343;p34"/>
          <p:cNvPicPr preferRelativeResize="0"/>
          <p:nvPr/>
        </p:nvPicPr>
        <p:blipFill rotWithShape="1">
          <a:blip r:embed="rId9">
            <a:alphaModFix/>
          </a:blip>
          <a:srcRect b="0" l="0" r="0" t="0"/>
          <a:stretch/>
        </p:blipFill>
        <p:spPr>
          <a:xfrm>
            <a:off x="2419513" y="4354425"/>
            <a:ext cx="852839" cy="789074"/>
          </a:xfrm>
          <a:prstGeom prst="rect">
            <a:avLst/>
          </a:prstGeom>
          <a:noFill/>
          <a:ln>
            <a:noFill/>
          </a:ln>
        </p:spPr>
      </p:pic>
      <p:sp>
        <p:nvSpPr>
          <p:cNvPr id="344" name="Google Shape;344;p34"/>
          <p:cNvSpPr txBox="1"/>
          <p:nvPr/>
        </p:nvSpPr>
        <p:spPr>
          <a:xfrm>
            <a:off x="5022401" y="2213888"/>
            <a:ext cx="9054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n" sz="2300" u="none" cap="none" strike="noStrike">
                <a:solidFill>
                  <a:schemeClr val="accent5"/>
                </a:solidFill>
                <a:latin typeface="Arial"/>
                <a:ea typeface="Arial"/>
                <a:cs typeface="Arial"/>
                <a:sym typeface="Arial"/>
              </a:rPr>
              <a:t>2027</a:t>
            </a:r>
            <a:endParaRPr b="1" i="0" sz="2300" u="none" cap="none" strike="noStrike">
              <a:solidFill>
                <a:schemeClr val="accent5"/>
              </a:solidFill>
              <a:latin typeface="Arial"/>
              <a:ea typeface="Arial"/>
              <a:cs typeface="Arial"/>
              <a:sym typeface="Arial"/>
            </a:endParaRPr>
          </a:p>
        </p:txBody>
      </p:sp>
      <p:sp>
        <p:nvSpPr>
          <p:cNvPr id="345" name="Google Shape;345;p34"/>
          <p:cNvSpPr txBox="1"/>
          <p:nvPr/>
        </p:nvSpPr>
        <p:spPr>
          <a:xfrm>
            <a:off x="3896301" y="3257400"/>
            <a:ext cx="9054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n" sz="2300" u="none" cap="none" strike="noStrike">
                <a:solidFill>
                  <a:schemeClr val="accent5"/>
                </a:solidFill>
                <a:latin typeface="Arial"/>
                <a:ea typeface="Arial"/>
                <a:cs typeface="Arial"/>
                <a:sym typeface="Arial"/>
              </a:rPr>
              <a:t>2024</a:t>
            </a:r>
            <a:endParaRPr b="1" i="0" sz="2300" u="none" cap="none" strike="noStrike">
              <a:solidFill>
                <a:schemeClr val="accent5"/>
              </a:solidFill>
              <a:latin typeface="Arial"/>
              <a:ea typeface="Arial"/>
              <a:cs typeface="Arial"/>
              <a:sym typeface="Arial"/>
            </a:endParaRPr>
          </a:p>
        </p:txBody>
      </p:sp>
      <p:sp>
        <p:nvSpPr>
          <p:cNvPr id="346" name="Google Shape;346;p34"/>
          <p:cNvSpPr/>
          <p:nvPr/>
        </p:nvSpPr>
        <p:spPr>
          <a:xfrm>
            <a:off x="2431925" y="2856450"/>
            <a:ext cx="1382700" cy="1340700"/>
          </a:xfrm>
          <a:prstGeom prst="ellipse">
            <a:avLst/>
          </a:prstGeom>
          <a:solidFill>
            <a:schemeClr val="lt2"/>
          </a:solidFill>
          <a:ln cap="flat" cmpd="sng" w="9525">
            <a:solidFill>
              <a:schemeClr val="dk2"/>
            </a:solidFill>
            <a:prstDash val="lg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347" name="Google Shape;347;p34"/>
          <p:cNvSpPr/>
          <p:nvPr/>
        </p:nvSpPr>
        <p:spPr>
          <a:xfrm>
            <a:off x="3656288" y="1828711"/>
            <a:ext cx="1326900" cy="1263000"/>
          </a:xfrm>
          <a:prstGeom prst="ellipse">
            <a:avLst/>
          </a:prstGeom>
          <a:solidFill>
            <a:schemeClr val="lt2"/>
          </a:solid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348" name="Google Shape;348;p34"/>
          <p:cNvSpPr txBox="1"/>
          <p:nvPr/>
        </p:nvSpPr>
        <p:spPr>
          <a:xfrm>
            <a:off x="2699825" y="3327775"/>
            <a:ext cx="8469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1" i="0" lang="en" sz="2000" u="none" cap="none" strike="noStrike">
                <a:solidFill>
                  <a:srgbClr val="999999"/>
                </a:solidFill>
                <a:latin typeface="Arial"/>
                <a:ea typeface="Arial"/>
                <a:cs typeface="Arial"/>
                <a:sym typeface="Arial"/>
              </a:rPr>
              <a:t>TBD</a:t>
            </a:r>
            <a:endParaRPr b="1" i="0" sz="2000" u="none" cap="none" strike="noStrike">
              <a:solidFill>
                <a:srgbClr val="999999"/>
              </a:solidFill>
              <a:latin typeface="Arial"/>
              <a:ea typeface="Arial"/>
              <a:cs typeface="Arial"/>
              <a:sym typeface="Arial"/>
            </a:endParaRPr>
          </a:p>
        </p:txBody>
      </p:sp>
      <p:sp>
        <p:nvSpPr>
          <p:cNvPr id="349" name="Google Shape;349;p34"/>
          <p:cNvSpPr txBox="1"/>
          <p:nvPr/>
        </p:nvSpPr>
        <p:spPr>
          <a:xfrm>
            <a:off x="3896300" y="2236988"/>
            <a:ext cx="8469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1" i="0" lang="en" sz="2000" u="none" cap="none" strike="noStrike">
                <a:solidFill>
                  <a:srgbClr val="999999"/>
                </a:solidFill>
                <a:latin typeface="Arial"/>
                <a:ea typeface="Arial"/>
                <a:cs typeface="Arial"/>
                <a:sym typeface="Arial"/>
              </a:rPr>
              <a:t>TBD</a:t>
            </a:r>
            <a:endParaRPr b="1" i="0" sz="2000" u="none" cap="none" strike="noStrike">
              <a:solidFill>
                <a:srgbClr val="999999"/>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pic>
        <p:nvPicPr>
          <p:cNvPr id="354" name="Google Shape;354;p35"/>
          <p:cNvPicPr preferRelativeResize="0"/>
          <p:nvPr/>
        </p:nvPicPr>
        <p:blipFill rotWithShape="1">
          <a:blip r:embed="rId3">
            <a:alphaModFix/>
          </a:blip>
          <a:srcRect b="0" l="0" r="0" t="0"/>
          <a:stretch/>
        </p:blipFill>
        <p:spPr>
          <a:xfrm>
            <a:off x="6102450" y="1635313"/>
            <a:ext cx="2086075" cy="2086100"/>
          </a:xfrm>
          <a:prstGeom prst="rect">
            <a:avLst/>
          </a:prstGeom>
          <a:noFill/>
          <a:ln>
            <a:noFill/>
          </a:ln>
        </p:spPr>
      </p:pic>
      <p:sp>
        <p:nvSpPr>
          <p:cNvPr id="355" name="Google Shape;355;p35"/>
          <p:cNvSpPr txBox="1"/>
          <p:nvPr/>
        </p:nvSpPr>
        <p:spPr>
          <a:xfrm>
            <a:off x="6561534" y="2370562"/>
            <a:ext cx="11679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accent5"/>
                </a:solidFill>
                <a:latin typeface="Arial"/>
                <a:ea typeface="Arial"/>
                <a:cs typeface="Arial"/>
                <a:sym typeface="Arial"/>
              </a:rPr>
              <a:t>Tiers and timelines</a:t>
            </a:r>
            <a:endParaRPr b="1" i="0" sz="1400" u="none" cap="none" strike="noStrike">
              <a:solidFill>
                <a:schemeClr val="accent5"/>
              </a:solidFill>
              <a:latin typeface="Arial"/>
              <a:ea typeface="Arial"/>
              <a:cs typeface="Arial"/>
              <a:sym typeface="Arial"/>
            </a:endParaRPr>
          </a:p>
        </p:txBody>
      </p:sp>
      <p:sp>
        <p:nvSpPr>
          <p:cNvPr id="356" name="Google Shape;356;p35"/>
          <p:cNvSpPr/>
          <p:nvPr/>
        </p:nvSpPr>
        <p:spPr>
          <a:xfrm rot="2699696">
            <a:off x="3332752" y="1409705"/>
            <a:ext cx="2401123" cy="2401123"/>
          </a:xfrm>
          <a:prstGeom prst="teardrop">
            <a:avLst>
              <a:gd fmla="val 100000" name="adj"/>
            </a:avLst>
          </a:prstGeom>
          <a:solidFill>
            <a:srgbClr val="93C47D"/>
          </a:solidFill>
          <a:ln cap="flat" cmpd="sng" w="19050">
            <a:solidFill>
              <a:schemeClr val="lt1"/>
            </a:solidFill>
            <a:prstDash val="solid"/>
            <a:round/>
            <a:headEnd len="sm" w="sm" type="none"/>
            <a:tailEnd len="sm" w="sm" type="none"/>
          </a:ln>
          <a:effectLst>
            <a:outerShdw blurRad="57150" rotWithShape="0" algn="bl" dir="5400000" dist="19050">
              <a:srgbClr val="000000">
                <a:alpha val="2039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 name="Google Shape;357;p35"/>
          <p:cNvSpPr/>
          <p:nvPr/>
        </p:nvSpPr>
        <p:spPr>
          <a:xfrm>
            <a:off x="4153112" y="1713649"/>
            <a:ext cx="822900" cy="822900"/>
          </a:xfrm>
          <a:prstGeom prst="ellipse">
            <a:avLst/>
          </a:prstGeom>
          <a:solidFill>
            <a:srgbClr val="B6D7A8"/>
          </a:solidFill>
          <a:ln cap="flat" cmpd="sng" w="9525">
            <a:solidFill>
              <a:schemeClr val="dk2"/>
            </a:solidFill>
            <a:prstDash val="dot"/>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rgbClr val="38761D"/>
                </a:solidFill>
                <a:latin typeface="Arial"/>
                <a:ea typeface="Arial"/>
                <a:cs typeface="Arial"/>
                <a:sym typeface="Arial"/>
              </a:rPr>
              <a:t>Info</a:t>
            </a:r>
            <a:endParaRPr b="1" i="0" sz="1000" u="none" cap="none" strike="noStrike">
              <a:solidFill>
                <a:srgbClr val="38761D"/>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rgbClr val="38761D"/>
                </a:solidFill>
                <a:latin typeface="Arial"/>
                <a:ea typeface="Arial"/>
                <a:cs typeface="Arial"/>
                <a:sym typeface="Arial"/>
              </a:rPr>
              <a:t>Sessions</a:t>
            </a:r>
            <a:endParaRPr b="1" i="0" sz="1000" u="none" cap="none" strike="noStrike">
              <a:solidFill>
                <a:srgbClr val="38761D"/>
              </a:solidFill>
              <a:latin typeface="Arial"/>
              <a:ea typeface="Arial"/>
              <a:cs typeface="Arial"/>
              <a:sym typeface="Arial"/>
            </a:endParaRPr>
          </a:p>
        </p:txBody>
      </p:sp>
      <p:sp>
        <p:nvSpPr>
          <p:cNvPr id="358" name="Google Shape;358;p35"/>
          <p:cNvSpPr/>
          <p:nvPr/>
        </p:nvSpPr>
        <p:spPr>
          <a:xfrm>
            <a:off x="3616200" y="2242413"/>
            <a:ext cx="825900" cy="816900"/>
          </a:xfrm>
          <a:prstGeom prst="ellipse">
            <a:avLst/>
          </a:prstGeom>
          <a:solidFill>
            <a:srgbClr val="B6D7A8"/>
          </a:solidFill>
          <a:ln cap="flat" cmpd="sng" w="9525">
            <a:solidFill>
              <a:schemeClr val="dk2"/>
            </a:solidFill>
            <a:prstDash val="dot"/>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rgbClr val="38761D"/>
                </a:solidFill>
                <a:latin typeface="Arial"/>
                <a:ea typeface="Arial"/>
                <a:cs typeface="Arial"/>
                <a:sym typeface="Arial"/>
              </a:rPr>
              <a:t>Surveys</a:t>
            </a:r>
            <a:endParaRPr b="1" i="0" sz="1000" u="none" cap="none" strike="noStrike">
              <a:solidFill>
                <a:srgbClr val="38761D"/>
              </a:solidFill>
              <a:latin typeface="Arial"/>
              <a:ea typeface="Arial"/>
              <a:cs typeface="Arial"/>
              <a:sym typeface="Arial"/>
            </a:endParaRPr>
          </a:p>
        </p:txBody>
      </p:sp>
      <p:sp>
        <p:nvSpPr>
          <p:cNvPr id="359" name="Google Shape;359;p35"/>
          <p:cNvSpPr/>
          <p:nvPr/>
        </p:nvSpPr>
        <p:spPr>
          <a:xfrm>
            <a:off x="4697950" y="2239413"/>
            <a:ext cx="822900" cy="822900"/>
          </a:xfrm>
          <a:prstGeom prst="ellipse">
            <a:avLst/>
          </a:prstGeom>
          <a:solidFill>
            <a:srgbClr val="B6D7A8"/>
          </a:solidFill>
          <a:ln cap="flat" cmpd="sng" w="9525">
            <a:solidFill>
              <a:schemeClr val="dk2"/>
            </a:solidFill>
            <a:prstDash val="dot"/>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rgbClr val="38761D"/>
                </a:solidFill>
                <a:latin typeface="Arial"/>
                <a:ea typeface="Arial"/>
                <a:cs typeface="Arial"/>
                <a:sym typeface="Arial"/>
              </a:rPr>
              <a:t>Labs</a:t>
            </a:r>
            <a:endParaRPr b="1" i="0" sz="1000" u="none" cap="none" strike="noStrike">
              <a:solidFill>
                <a:srgbClr val="38761D"/>
              </a:solidFill>
              <a:latin typeface="Arial"/>
              <a:ea typeface="Arial"/>
              <a:cs typeface="Arial"/>
              <a:sym typeface="Arial"/>
            </a:endParaRPr>
          </a:p>
        </p:txBody>
      </p:sp>
      <p:pic>
        <p:nvPicPr>
          <p:cNvPr id="360" name="Google Shape;360;p35"/>
          <p:cNvPicPr preferRelativeResize="0"/>
          <p:nvPr/>
        </p:nvPicPr>
        <p:blipFill rotWithShape="1">
          <a:blip r:embed="rId4">
            <a:alphaModFix/>
          </a:blip>
          <a:srcRect b="43847" l="0" r="1601" t="12700"/>
          <a:stretch/>
        </p:blipFill>
        <p:spPr>
          <a:xfrm>
            <a:off x="0" y="0"/>
            <a:ext cx="9144003" cy="619125"/>
          </a:xfrm>
          <a:prstGeom prst="rect">
            <a:avLst/>
          </a:prstGeom>
          <a:noFill/>
          <a:ln>
            <a:noFill/>
          </a:ln>
        </p:spPr>
      </p:pic>
      <p:sp>
        <p:nvSpPr>
          <p:cNvPr id="361" name="Google Shape;361;p35"/>
          <p:cNvSpPr txBox="1"/>
          <p:nvPr>
            <p:ph type="title"/>
          </p:nvPr>
        </p:nvSpPr>
        <p:spPr>
          <a:xfrm>
            <a:off x="287900" y="102250"/>
            <a:ext cx="8063700" cy="4644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990"/>
              <a:buNone/>
            </a:pPr>
            <a:r>
              <a:rPr b="1" lang="en" sz="1620">
                <a:solidFill>
                  <a:schemeClr val="lt1"/>
                </a:solidFill>
              </a:rPr>
              <a:t>Implementation:</a:t>
            </a:r>
            <a:r>
              <a:rPr lang="en" sz="1620">
                <a:solidFill>
                  <a:schemeClr val="lt1"/>
                </a:solidFill>
              </a:rPr>
              <a:t> Pursuing regional alignment</a:t>
            </a:r>
            <a:endParaRPr sz="1620">
              <a:solidFill>
                <a:schemeClr val="lt1"/>
              </a:solidFill>
            </a:endParaRPr>
          </a:p>
        </p:txBody>
      </p:sp>
      <p:sp>
        <p:nvSpPr>
          <p:cNvPr id="362" name="Google Shape;362;p35"/>
          <p:cNvSpPr txBox="1"/>
          <p:nvPr/>
        </p:nvSpPr>
        <p:spPr>
          <a:xfrm>
            <a:off x="3756926" y="3910600"/>
            <a:ext cx="1552800" cy="523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666666"/>
                </a:solidFill>
                <a:latin typeface="Arial"/>
                <a:ea typeface="Arial"/>
                <a:cs typeface="Arial"/>
                <a:sym typeface="Arial"/>
              </a:rPr>
              <a:t>Engaging with industry</a:t>
            </a:r>
            <a:endParaRPr b="1" i="0" sz="1100" u="none" cap="none" strike="noStrike">
              <a:solidFill>
                <a:srgbClr val="666666"/>
              </a:solidFill>
              <a:latin typeface="Arial"/>
              <a:ea typeface="Arial"/>
              <a:cs typeface="Arial"/>
              <a:sym typeface="Arial"/>
            </a:endParaRPr>
          </a:p>
        </p:txBody>
      </p:sp>
      <p:sp>
        <p:nvSpPr>
          <p:cNvPr id="363" name="Google Shape;363;p35"/>
          <p:cNvSpPr/>
          <p:nvPr/>
        </p:nvSpPr>
        <p:spPr>
          <a:xfrm>
            <a:off x="4153100" y="2758688"/>
            <a:ext cx="822900" cy="822900"/>
          </a:xfrm>
          <a:prstGeom prst="ellipse">
            <a:avLst/>
          </a:prstGeom>
          <a:solidFill>
            <a:srgbClr val="B6D7A8"/>
          </a:solidFill>
          <a:ln cap="flat" cmpd="sng" w="9525">
            <a:solidFill>
              <a:schemeClr val="dk2"/>
            </a:solidFill>
            <a:prstDash val="dot"/>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rgbClr val="38761D"/>
                </a:solidFill>
                <a:latin typeface="Arial"/>
                <a:ea typeface="Arial"/>
                <a:cs typeface="Arial"/>
                <a:sym typeface="Arial"/>
              </a:rPr>
              <a:t>Meetings</a:t>
            </a:r>
            <a:endParaRPr b="1" i="0" sz="1000" u="none" cap="none" strike="noStrike">
              <a:solidFill>
                <a:srgbClr val="38761D"/>
              </a:solidFill>
              <a:latin typeface="Arial"/>
              <a:ea typeface="Arial"/>
              <a:cs typeface="Arial"/>
              <a:sym typeface="Arial"/>
            </a:endParaRPr>
          </a:p>
        </p:txBody>
      </p:sp>
      <p:sp>
        <p:nvSpPr>
          <p:cNvPr id="364" name="Google Shape;364;p35"/>
          <p:cNvSpPr txBox="1"/>
          <p:nvPr/>
        </p:nvSpPr>
        <p:spPr>
          <a:xfrm>
            <a:off x="1176978" y="3910600"/>
            <a:ext cx="1748400" cy="523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666666"/>
                </a:solidFill>
                <a:latin typeface="Arial"/>
                <a:ea typeface="Arial"/>
                <a:cs typeface="Arial"/>
                <a:sym typeface="Arial"/>
              </a:rPr>
              <a:t>Convening local governments</a:t>
            </a:r>
            <a:endParaRPr b="1" i="0" sz="1100" u="none" cap="none" strike="noStrike">
              <a:solidFill>
                <a:srgbClr val="666666"/>
              </a:solidFill>
              <a:latin typeface="Arial"/>
              <a:ea typeface="Arial"/>
              <a:cs typeface="Arial"/>
              <a:sym typeface="Arial"/>
            </a:endParaRPr>
          </a:p>
        </p:txBody>
      </p:sp>
      <p:sp>
        <p:nvSpPr>
          <p:cNvPr id="365" name="Google Shape;365;p35"/>
          <p:cNvSpPr txBox="1"/>
          <p:nvPr/>
        </p:nvSpPr>
        <p:spPr>
          <a:xfrm>
            <a:off x="6201375" y="3910600"/>
            <a:ext cx="1888200" cy="354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666666"/>
                </a:solidFill>
                <a:latin typeface="Arial"/>
                <a:ea typeface="Arial"/>
                <a:cs typeface="Arial"/>
                <a:sym typeface="Arial"/>
              </a:rPr>
              <a:t>Proposing an approach</a:t>
            </a:r>
            <a:endParaRPr b="1" i="0" sz="1100" u="none" cap="none" strike="noStrike">
              <a:solidFill>
                <a:srgbClr val="666666"/>
              </a:solidFill>
              <a:latin typeface="Arial"/>
              <a:ea typeface="Arial"/>
              <a:cs typeface="Arial"/>
              <a:sym typeface="Arial"/>
            </a:endParaRPr>
          </a:p>
        </p:txBody>
      </p:sp>
      <p:sp>
        <p:nvSpPr>
          <p:cNvPr id="366" name="Google Shape;366;p35"/>
          <p:cNvSpPr/>
          <p:nvPr/>
        </p:nvSpPr>
        <p:spPr>
          <a:xfrm rot="2700911">
            <a:off x="826767" y="1409917"/>
            <a:ext cx="2400698" cy="2400698"/>
          </a:xfrm>
          <a:prstGeom prst="teardrop">
            <a:avLst>
              <a:gd fmla="val 100000" name="adj"/>
            </a:avLst>
          </a:prstGeom>
          <a:solidFill>
            <a:srgbClr val="FFD966"/>
          </a:solidFill>
          <a:ln cap="flat" cmpd="sng" w="28575">
            <a:solidFill>
              <a:schemeClr val="lt1"/>
            </a:solidFill>
            <a:prstDash val="solid"/>
            <a:round/>
            <a:headEnd len="sm" w="sm" type="none"/>
            <a:tailEnd len="sm" w="sm" type="none"/>
          </a:ln>
          <a:effectLst>
            <a:outerShdw blurRad="57150" rotWithShape="0" algn="bl" dir="5400000" dist="19050">
              <a:srgbClr val="000000">
                <a:alpha val="2039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 name="Google Shape;367;p35"/>
          <p:cNvSpPr/>
          <p:nvPr/>
        </p:nvSpPr>
        <p:spPr>
          <a:xfrm>
            <a:off x="1993115" y="1782038"/>
            <a:ext cx="749400" cy="754500"/>
          </a:xfrm>
          <a:prstGeom prst="ellipse">
            <a:avLst/>
          </a:prstGeom>
          <a:solidFill>
            <a:srgbClr val="FFF2CC"/>
          </a:solidFill>
          <a:ln cap="flat" cmpd="sng" w="9525">
            <a:solidFill>
              <a:srgbClr val="BF9000"/>
            </a:solidFill>
            <a:prstDash val="dot"/>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rgbClr val="B45F06"/>
                </a:solidFill>
                <a:latin typeface="Arial"/>
                <a:ea typeface="Arial"/>
                <a:cs typeface="Arial"/>
                <a:sym typeface="Arial"/>
              </a:rPr>
              <a:t>Cities</a:t>
            </a:r>
            <a:endParaRPr b="1" i="0" sz="900" u="none" cap="none" strike="noStrike">
              <a:solidFill>
                <a:srgbClr val="B45F06"/>
              </a:solidFill>
              <a:latin typeface="Arial"/>
              <a:ea typeface="Arial"/>
              <a:cs typeface="Arial"/>
              <a:sym typeface="Arial"/>
            </a:endParaRPr>
          </a:p>
        </p:txBody>
      </p:sp>
      <p:sp>
        <p:nvSpPr>
          <p:cNvPr id="368" name="Google Shape;368;p35"/>
          <p:cNvSpPr/>
          <p:nvPr/>
        </p:nvSpPr>
        <p:spPr>
          <a:xfrm>
            <a:off x="1080925" y="2425016"/>
            <a:ext cx="749400" cy="749400"/>
          </a:xfrm>
          <a:prstGeom prst="ellipse">
            <a:avLst/>
          </a:prstGeom>
          <a:solidFill>
            <a:srgbClr val="FFF2CC"/>
          </a:solidFill>
          <a:ln cap="flat" cmpd="sng" w="9525">
            <a:solidFill>
              <a:srgbClr val="BF9000"/>
            </a:solidFill>
            <a:prstDash val="dot"/>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rgbClr val="B45F06"/>
                </a:solidFill>
                <a:latin typeface="Arial"/>
                <a:ea typeface="Arial"/>
                <a:cs typeface="Arial"/>
                <a:sym typeface="Arial"/>
              </a:rPr>
              <a:t>Villages</a:t>
            </a:r>
            <a:endParaRPr b="1" i="0" sz="900" u="none" cap="none" strike="noStrike">
              <a:solidFill>
                <a:srgbClr val="B45F06"/>
              </a:solidFill>
              <a:latin typeface="Arial"/>
              <a:ea typeface="Arial"/>
              <a:cs typeface="Arial"/>
              <a:sym typeface="Arial"/>
            </a:endParaRPr>
          </a:p>
        </p:txBody>
      </p:sp>
      <p:sp>
        <p:nvSpPr>
          <p:cNvPr id="369" name="Google Shape;369;p35"/>
          <p:cNvSpPr/>
          <p:nvPr/>
        </p:nvSpPr>
        <p:spPr>
          <a:xfrm>
            <a:off x="2221237" y="2422483"/>
            <a:ext cx="752100" cy="754500"/>
          </a:xfrm>
          <a:prstGeom prst="ellipse">
            <a:avLst/>
          </a:prstGeom>
          <a:solidFill>
            <a:srgbClr val="FFF2CC"/>
          </a:solidFill>
          <a:ln cap="flat" cmpd="sng" w="9525">
            <a:solidFill>
              <a:srgbClr val="BF9000"/>
            </a:solidFill>
            <a:prstDash val="dot"/>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rgbClr val="B45F06"/>
                </a:solidFill>
                <a:latin typeface="Arial"/>
                <a:ea typeface="Arial"/>
                <a:cs typeface="Arial"/>
                <a:sym typeface="Arial"/>
              </a:rPr>
              <a:t>District Munis</a:t>
            </a:r>
            <a:endParaRPr b="1" i="0" sz="900" u="none" cap="none" strike="noStrike">
              <a:solidFill>
                <a:srgbClr val="B45F06"/>
              </a:solidFill>
              <a:latin typeface="Arial"/>
              <a:ea typeface="Arial"/>
              <a:cs typeface="Arial"/>
              <a:sym typeface="Arial"/>
            </a:endParaRPr>
          </a:p>
        </p:txBody>
      </p:sp>
      <p:sp>
        <p:nvSpPr>
          <p:cNvPr id="370" name="Google Shape;370;p35"/>
          <p:cNvSpPr/>
          <p:nvPr/>
        </p:nvSpPr>
        <p:spPr>
          <a:xfrm>
            <a:off x="1305397" y="1782048"/>
            <a:ext cx="749400" cy="754500"/>
          </a:xfrm>
          <a:prstGeom prst="ellipse">
            <a:avLst/>
          </a:prstGeom>
          <a:solidFill>
            <a:srgbClr val="FFF2CC"/>
          </a:solidFill>
          <a:ln cap="flat" cmpd="sng" w="9525">
            <a:solidFill>
              <a:srgbClr val="BF9000"/>
            </a:solidFill>
            <a:prstDash val="dot"/>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rgbClr val="B45F06"/>
                </a:solidFill>
                <a:latin typeface="Arial"/>
                <a:ea typeface="Arial"/>
                <a:cs typeface="Arial"/>
                <a:sym typeface="Arial"/>
              </a:rPr>
              <a:t>Towns</a:t>
            </a:r>
            <a:endParaRPr b="1" i="0" sz="900" u="none" cap="none" strike="noStrike">
              <a:solidFill>
                <a:srgbClr val="B45F06"/>
              </a:solidFill>
              <a:latin typeface="Arial"/>
              <a:ea typeface="Arial"/>
              <a:cs typeface="Arial"/>
              <a:sym typeface="Arial"/>
            </a:endParaRPr>
          </a:p>
        </p:txBody>
      </p:sp>
      <p:sp>
        <p:nvSpPr>
          <p:cNvPr id="371" name="Google Shape;371;p35"/>
          <p:cNvSpPr/>
          <p:nvPr/>
        </p:nvSpPr>
        <p:spPr>
          <a:xfrm>
            <a:off x="1652433" y="2827097"/>
            <a:ext cx="749400" cy="754500"/>
          </a:xfrm>
          <a:prstGeom prst="ellipse">
            <a:avLst/>
          </a:prstGeom>
          <a:solidFill>
            <a:srgbClr val="FFF2CC"/>
          </a:solidFill>
          <a:ln cap="flat" cmpd="sng" w="9525">
            <a:solidFill>
              <a:srgbClr val="BF9000"/>
            </a:solidFill>
            <a:prstDash val="dot"/>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rgbClr val="B45F06"/>
                </a:solidFill>
                <a:latin typeface="Arial"/>
                <a:ea typeface="Arial"/>
                <a:cs typeface="Arial"/>
                <a:sym typeface="Arial"/>
              </a:rPr>
              <a:t>Electoral</a:t>
            </a:r>
            <a:endParaRPr b="1" i="0" sz="900" u="none" cap="none" strike="noStrike">
              <a:solidFill>
                <a:srgbClr val="B45F06"/>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rgbClr val="B45F06"/>
                </a:solidFill>
                <a:latin typeface="Arial"/>
                <a:ea typeface="Arial"/>
                <a:cs typeface="Arial"/>
                <a:sym typeface="Arial"/>
              </a:rPr>
              <a:t>Areas</a:t>
            </a:r>
            <a:endParaRPr b="1" i="0" sz="900" u="none" cap="none" strike="noStrike">
              <a:solidFill>
                <a:srgbClr val="B45F06"/>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pic>
        <p:nvPicPr>
          <p:cNvPr id="376" name="Google Shape;376;p36"/>
          <p:cNvPicPr preferRelativeResize="0"/>
          <p:nvPr/>
        </p:nvPicPr>
        <p:blipFill rotWithShape="1">
          <a:blip r:embed="rId3">
            <a:alphaModFix amt="52999"/>
          </a:blip>
          <a:srcRect b="0" l="0" r="0" t="0"/>
          <a:stretch/>
        </p:blipFill>
        <p:spPr>
          <a:xfrm flipH="1">
            <a:off x="5063526" y="3547235"/>
            <a:ext cx="2445849" cy="3577964"/>
          </a:xfrm>
          <a:prstGeom prst="rect">
            <a:avLst/>
          </a:prstGeom>
          <a:noFill/>
          <a:ln>
            <a:noFill/>
          </a:ln>
        </p:spPr>
      </p:pic>
      <p:pic>
        <p:nvPicPr>
          <p:cNvPr id="377" name="Google Shape;377;p36"/>
          <p:cNvPicPr preferRelativeResize="0"/>
          <p:nvPr/>
        </p:nvPicPr>
        <p:blipFill rotWithShape="1">
          <a:blip r:embed="rId3">
            <a:alphaModFix amt="52999"/>
          </a:blip>
          <a:srcRect b="0" l="0" r="0" t="0"/>
          <a:stretch/>
        </p:blipFill>
        <p:spPr>
          <a:xfrm>
            <a:off x="1901700" y="3901050"/>
            <a:ext cx="2445849" cy="3577923"/>
          </a:xfrm>
          <a:prstGeom prst="rect">
            <a:avLst/>
          </a:prstGeom>
          <a:noFill/>
          <a:ln>
            <a:noFill/>
          </a:ln>
        </p:spPr>
      </p:pic>
      <p:pic>
        <p:nvPicPr>
          <p:cNvPr id="378" name="Google Shape;378;p36"/>
          <p:cNvPicPr preferRelativeResize="0"/>
          <p:nvPr/>
        </p:nvPicPr>
        <p:blipFill rotWithShape="1">
          <a:blip r:embed="rId4">
            <a:alphaModFix/>
          </a:blip>
          <a:srcRect b="0" l="0" r="0" t="0"/>
          <a:stretch/>
        </p:blipFill>
        <p:spPr>
          <a:xfrm>
            <a:off x="6003498" y="3989757"/>
            <a:ext cx="1076255" cy="1164341"/>
          </a:xfrm>
          <a:prstGeom prst="rect">
            <a:avLst/>
          </a:prstGeom>
          <a:noFill/>
          <a:ln>
            <a:noFill/>
          </a:ln>
        </p:spPr>
      </p:pic>
      <p:pic>
        <p:nvPicPr>
          <p:cNvPr id="379" name="Google Shape;379;p36"/>
          <p:cNvPicPr preferRelativeResize="0"/>
          <p:nvPr/>
        </p:nvPicPr>
        <p:blipFill rotWithShape="1">
          <a:blip r:embed="rId5">
            <a:alphaModFix/>
          </a:blip>
          <a:srcRect b="43847" l="0" r="1601" t="12700"/>
          <a:stretch/>
        </p:blipFill>
        <p:spPr>
          <a:xfrm>
            <a:off x="0" y="0"/>
            <a:ext cx="9144003" cy="619125"/>
          </a:xfrm>
          <a:prstGeom prst="rect">
            <a:avLst/>
          </a:prstGeom>
          <a:noFill/>
          <a:ln>
            <a:noFill/>
          </a:ln>
        </p:spPr>
      </p:pic>
      <p:sp>
        <p:nvSpPr>
          <p:cNvPr id="380" name="Google Shape;380;p36"/>
          <p:cNvSpPr txBox="1"/>
          <p:nvPr/>
        </p:nvSpPr>
        <p:spPr>
          <a:xfrm>
            <a:off x="891075" y="4149706"/>
            <a:ext cx="1509000" cy="4617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800"/>
              <a:buFont typeface="Arial"/>
              <a:buNone/>
            </a:pPr>
            <a:r>
              <a:rPr b="0" i="0" lang="en" sz="1800" u="none" cap="none" strike="noStrike">
                <a:solidFill>
                  <a:srgbClr val="999999"/>
                </a:solidFill>
                <a:latin typeface="Arial"/>
                <a:ea typeface="Arial"/>
                <a:cs typeface="Arial"/>
                <a:sym typeface="Arial"/>
              </a:rPr>
              <a:t>TODAY</a:t>
            </a:r>
            <a:endParaRPr b="0" i="0" sz="1800" u="none" cap="none" strike="noStrike">
              <a:solidFill>
                <a:srgbClr val="999999"/>
              </a:solidFill>
              <a:latin typeface="Arial"/>
              <a:ea typeface="Arial"/>
              <a:cs typeface="Arial"/>
              <a:sym typeface="Arial"/>
            </a:endParaRPr>
          </a:p>
        </p:txBody>
      </p:sp>
      <p:sp>
        <p:nvSpPr>
          <p:cNvPr id="381" name="Google Shape;381;p36"/>
          <p:cNvSpPr txBox="1"/>
          <p:nvPr/>
        </p:nvSpPr>
        <p:spPr>
          <a:xfrm>
            <a:off x="5219995" y="3989738"/>
            <a:ext cx="546900" cy="307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800"/>
              <a:buFont typeface="Arial"/>
              <a:buNone/>
            </a:pPr>
            <a:r>
              <a:rPr b="1" i="0" lang="en" sz="800" u="none" cap="none" strike="noStrike">
                <a:solidFill>
                  <a:srgbClr val="434343"/>
                </a:solidFill>
                <a:latin typeface="Arial"/>
                <a:ea typeface="Arial"/>
                <a:cs typeface="Arial"/>
                <a:sym typeface="Arial"/>
              </a:rPr>
              <a:t>Offices</a:t>
            </a:r>
            <a:endParaRPr b="1" i="0" sz="800" u="none" cap="none" strike="noStrike">
              <a:solidFill>
                <a:srgbClr val="434343"/>
              </a:solidFill>
              <a:latin typeface="Arial"/>
              <a:ea typeface="Arial"/>
              <a:cs typeface="Arial"/>
              <a:sym typeface="Arial"/>
            </a:endParaRPr>
          </a:p>
        </p:txBody>
      </p:sp>
      <p:sp>
        <p:nvSpPr>
          <p:cNvPr id="382" name="Google Shape;382;p36"/>
          <p:cNvSpPr txBox="1"/>
          <p:nvPr/>
        </p:nvSpPr>
        <p:spPr>
          <a:xfrm>
            <a:off x="6260867" y="3970704"/>
            <a:ext cx="13656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800"/>
              <a:buFont typeface="Arial"/>
              <a:buNone/>
            </a:pPr>
            <a:r>
              <a:rPr b="1" i="0" lang="en" sz="800" u="none" cap="none" strike="noStrike">
                <a:solidFill>
                  <a:srgbClr val="434343"/>
                </a:solidFill>
                <a:latin typeface="Arial"/>
                <a:ea typeface="Arial"/>
                <a:cs typeface="Arial"/>
                <a:sym typeface="Arial"/>
              </a:rPr>
              <a:t>Condos + </a:t>
            </a:r>
            <a:br>
              <a:rPr b="1" i="0" lang="en" sz="800" u="none" cap="none" strike="noStrike">
                <a:solidFill>
                  <a:srgbClr val="434343"/>
                </a:solidFill>
                <a:latin typeface="Arial"/>
                <a:ea typeface="Arial"/>
                <a:cs typeface="Arial"/>
                <a:sym typeface="Arial"/>
              </a:rPr>
            </a:br>
            <a:r>
              <a:rPr b="1" i="0" lang="en" sz="800" u="none" cap="none" strike="noStrike">
                <a:solidFill>
                  <a:srgbClr val="434343"/>
                </a:solidFill>
                <a:latin typeface="Arial"/>
                <a:ea typeface="Arial"/>
                <a:cs typeface="Arial"/>
                <a:sym typeface="Arial"/>
              </a:rPr>
              <a:t>Apartments</a:t>
            </a:r>
            <a:endParaRPr b="1" i="0" sz="800" u="none" cap="none" strike="noStrike">
              <a:solidFill>
                <a:srgbClr val="434343"/>
              </a:solidFill>
              <a:latin typeface="Arial"/>
              <a:ea typeface="Arial"/>
              <a:cs typeface="Arial"/>
              <a:sym typeface="Arial"/>
            </a:endParaRPr>
          </a:p>
        </p:txBody>
      </p:sp>
      <p:sp>
        <p:nvSpPr>
          <p:cNvPr id="383" name="Google Shape;383;p36"/>
          <p:cNvSpPr txBox="1"/>
          <p:nvPr/>
        </p:nvSpPr>
        <p:spPr>
          <a:xfrm>
            <a:off x="1006475" y="1685588"/>
            <a:ext cx="1483200" cy="4311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600"/>
              <a:buFont typeface="Arial"/>
              <a:buNone/>
            </a:pPr>
            <a:r>
              <a:rPr b="0" i="0" lang="en" sz="1600" u="none" cap="none" strike="noStrike">
                <a:solidFill>
                  <a:schemeClr val="accent5"/>
                </a:solidFill>
                <a:latin typeface="Arial"/>
                <a:ea typeface="Arial"/>
                <a:cs typeface="Arial"/>
                <a:sym typeface="Arial"/>
              </a:rPr>
              <a:t>January </a:t>
            </a:r>
            <a:r>
              <a:rPr b="1" i="0" lang="en" sz="1600" u="none" cap="none" strike="noStrike">
                <a:solidFill>
                  <a:schemeClr val="accent5"/>
                </a:solidFill>
                <a:latin typeface="Arial"/>
                <a:ea typeface="Arial"/>
                <a:cs typeface="Arial"/>
                <a:sym typeface="Arial"/>
              </a:rPr>
              <a:t>2025</a:t>
            </a:r>
            <a:endParaRPr b="1" i="0" sz="1600" u="none" cap="none" strike="noStrike">
              <a:solidFill>
                <a:schemeClr val="accent5"/>
              </a:solidFill>
              <a:latin typeface="Arial"/>
              <a:ea typeface="Arial"/>
              <a:cs typeface="Arial"/>
              <a:sym typeface="Arial"/>
            </a:endParaRPr>
          </a:p>
        </p:txBody>
      </p:sp>
      <p:grpSp>
        <p:nvGrpSpPr>
          <p:cNvPr id="384" name="Google Shape;384;p36"/>
          <p:cNvGrpSpPr/>
          <p:nvPr/>
        </p:nvGrpSpPr>
        <p:grpSpPr>
          <a:xfrm>
            <a:off x="2957217" y="1545872"/>
            <a:ext cx="771044" cy="771040"/>
            <a:chOff x="4036046" y="4027522"/>
            <a:chExt cx="721681" cy="721678"/>
          </a:xfrm>
        </p:grpSpPr>
        <p:pic>
          <p:nvPicPr>
            <p:cNvPr id="385" name="Google Shape;385;p36"/>
            <p:cNvPicPr preferRelativeResize="0"/>
            <p:nvPr/>
          </p:nvPicPr>
          <p:blipFill rotWithShape="1">
            <a:blip r:embed="rId6">
              <a:alphaModFix/>
            </a:blip>
            <a:srcRect b="0" l="0" r="0" t="0"/>
            <a:stretch/>
          </p:blipFill>
          <p:spPr>
            <a:xfrm>
              <a:off x="4036046" y="4027522"/>
              <a:ext cx="721681" cy="721678"/>
            </a:xfrm>
            <a:prstGeom prst="rect">
              <a:avLst/>
            </a:prstGeom>
            <a:noFill/>
            <a:ln>
              <a:noFill/>
            </a:ln>
          </p:spPr>
        </p:pic>
        <p:pic>
          <p:nvPicPr>
            <p:cNvPr id="386" name="Google Shape;386;p36"/>
            <p:cNvPicPr preferRelativeResize="0"/>
            <p:nvPr/>
          </p:nvPicPr>
          <p:blipFill rotWithShape="1">
            <a:blip r:embed="rId7">
              <a:alphaModFix/>
            </a:blip>
            <a:srcRect b="0" l="0" r="0" t="0"/>
            <a:stretch/>
          </p:blipFill>
          <p:spPr>
            <a:xfrm>
              <a:off x="4228386" y="4271517"/>
              <a:ext cx="336999" cy="233689"/>
            </a:xfrm>
            <a:prstGeom prst="rect">
              <a:avLst/>
            </a:prstGeom>
            <a:noFill/>
            <a:ln>
              <a:noFill/>
            </a:ln>
          </p:spPr>
        </p:pic>
      </p:grpSp>
      <p:cxnSp>
        <p:nvCxnSpPr>
          <p:cNvPr id="387" name="Google Shape;387;p36"/>
          <p:cNvCxnSpPr/>
          <p:nvPr/>
        </p:nvCxnSpPr>
        <p:spPr>
          <a:xfrm rot="10800000">
            <a:off x="2555925" y="1095300"/>
            <a:ext cx="0" cy="4086300"/>
          </a:xfrm>
          <a:prstGeom prst="straightConnector1">
            <a:avLst/>
          </a:prstGeom>
          <a:noFill/>
          <a:ln cap="flat" cmpd="sng" w="9525">
            <a:solidFill>
              <a:schemeClr val="accent5"/>
            </a:solidFill>
            <a:prstDash val="dash"/>
            <a:round/>
            <a:headEnd len="sm" w="sm" type="none"/>
            <a:tailEnd len="med" w="med" type="triangle"/>
          </a:ln>
        </p:spPr>
      </p:cxnSp>
      <p:sp>
        <p:nvSpPr>
          <p:cNvPr id="388" name="Google Shape;388;p36"/>
          <p:cNvSpPr txBox="1"/>
          <p:nvPr/>
        </p:nvSpPr>
        <p:spPr>
          <a:xfrm>
            <a:off x="558574" y="3051375"/>
            <a:ext cx="1931100" cy="4311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600"/>
              <a:buFont typeface="Arial"/>
              <a:buNone/>
            </a:pPr>
            <a:r>
              <a:rPr b="0" i="0" lang="en" sz="1600" u="none" cap="none" strike="noStrike">
                <a:solidFill>
                  <a:srgbClr val="6AA84F"/>
                </a:solidFill>
                <a:latin typeface="Arial"/>
                <a:ea typeface="Arial"/>
                <a:cs typeface="Arial"/>
                <a:sym typeface="Arial"/>
              </a:rPr>
              <a:t>July </a:t>
            </a:r>
            <a:r>
              <a:rPr b="1" i="0" lang="en" sz="1600" u="none" cap="none" strike="noStrike">
                <a:solidFill>
                  <a:srgbClr val="6AA84F"/>
                </a:solidFill>
                <a:latin typeface="Arial"/>
                <a:ea typeface="Arial"/>
                <a:cs typeface="Arial"/>
                <a:sym typeface="Arial"/>
              </a:rPr>
              <a:t>2023</a:t>
            </a:r>
            <a:r>
              <a:rPr b="0" i="0" lang="en" sz="1600" u="none" cap="none" strike="noStrike">
                <a:solidFill>
                  <a:schemeClr val="accent4"/>
                </a:solidFill>
                <a:latin typeface="Arial"/>
                <a:ea typeface="Arial"/>
                <a:cs typeface="Arial"/>
                <a:sym typeface="Arial"/>
              </a:rPr>
              <a:t> </a:t>
            </a:r>
            <a:endParaRPr b="0" i="0" sz="1600" u="none" cap="none" strike="noStrike">
              <a:solidFill>
                <a:schemeClr val="accent4"/>
              </a:solidFill>
              <a:latin typeface="Arial"/>
              <a:ea typeface="Arial"/>
              <a:cs typeface="Arial"/>
              <a:sym typeface="Arial"/>
            </a:endParaRPr>
          </a:p>
        </p:txBody>
      </p:sp>
      <p:sp>
        <p:nvSpPr>
          <p:cNvPr id="389" name="Google Shape;389;p36"/>
          <p:cNvSpPr txBox="1"/>
          <p:nvPr/>
        </p:nvSpPr>
        <p:spPr>
          <a:xfrm>
            <a:off x="4572000" y="1114775"/>
            <a:ext cx="1194900" cy="4311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600"/>
              <a:buFont typeface="Arial"/>
              <a:buNone/>
            </a:pPr>
            <a:r>
              <a:rPr b="0" i="0" lang="en" sz="1600" u="none" cap="none" strike="noStrike">
                <a:solidFill>
                  <a:schemeClr val="accent5"/>
                </a:solidFill>
                <a:latin typeface="Arial"/>
                <a:ea typeface="Arial"/>
                <a:cs typeface="Arial"/>
                <a:sym typeface="Arial"/>
              </a:rPr>
              <a:t>July </a:t>
            </a:r>
            <a:r>
              <a:rPr b="1" i="0" lang="en" sz="1600" u="none" cap="none" strike="noStrike">
                <a:solidFill>
                  <a:schemeClr val="accent5"/>
                </a:solidFill>
                <a:latin typeface="Arial"/>
                <a:ea typeface="Arial"/>
                <a:cs typeface="Arial"/>
                <a:sym typeface="Arial"/>
              </a:rPr>
              <a:t>2025</a:t>
            </a:r>
            <a:endParaRPr b="1" i="0" sz="1600" u="none" cap="none" strike="noStrike">
              <a:solidFill>
                <a:schemeClr val="accent5"/>
              </a:solidFill>
              <a:latin typeface="Arial"/>
              <a:ea typeface="Arial"/>
              <a:cs typeface="Arial"/>
              <a:sym typeface="Arial"/>
            </a:endParaRPr>
          </a:p>
        </p:txBody>
      </p:sp>
      <p:cxnSp>
        <p:nvCxnSpPr>
          <p:cNvPr id="390" name="Google Shape;390;p36"/>
          <p:cNvCxnSpPr/>
          <p:nvPr/>
        </p:nvCxnSpPr>
        <p:spPr>
          <a:xfrm rot="10800000">
            <a:off x="5885200" y="1033500"/>
            <a:ext cx="0" cy="4224300"/>
          </a:xfrm>
          <a:prstGeom prst="straightConnector1">
            <a:avLst/>
          </a:prstGeom>
          <a:noFill/>
          <a:ln cap="flat" cmpd="sng" w="9525">
            <a:solidFill>
              <a:schemeClr val="accent5"/>
            </a:solidFill>
            <a:prstDash val="dash"/>
            <a:round/>
            <a:headEnd len="sm" w="sm" type="none"/>
            <a:tailEnd len="med" w="med" type="triangle"/>
          </a:ln>
        </p:spPr>
      </p:cxnSp>
      <p:sp>
        <p:nvSpPr>
          <p:cNvPr id="391" name="Google Shape;391;p36"/>
          <p:cNvSpPr txBox="1"/>
          <p:nvPr/>
        </p:nvSpPr>
        <p:spPr>
          <a:xfrm>
            <a:off x="4572000" y="2395300"/>
            <a:ext cx="1223400" cy="4311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600"/>
              <a:buFont typeface="Arial"/>
              <a:buNone/>
            </a:pPr>
            <a:r>
              <a:rPr b="0" i="0" lang="en" sz="1600" u="none" cap="none" strike="noStrike">
                <a:solidFill>
                  <a:srgbClr val="6AA84F"/>
                </a:solidFill>
                <a:latin typeface="Arial"/>
                <a:ea typeface="Arial"/>
                <a:cs typeface="Arial"/>
                <a:sym typeface="Arial"/>
              </a:rPr>
              <a:t>July </a:t>
            </a:r>
            <a:r>
              <a:rPr b="1" i="0" lang="en" sz="1600" u="none" cap="none" strike="noStrike">
                <a:solidFill>
                  <a:srgbClr val="6AA84F"/>
                </a:solidFill>
                <a:latin typeface="Arial"/>
                <a:ea typeface="Arial"/>
                <a:cs typeface="Arial"/>
                <a:sym typeface="Arial"/>
              </a:rPr>
              <a:t>2024</a:t>
            </a:r>
            <a:r>
              <a:rPr b="0" i="0" lang="en" sz="1600" u="none" cap="none" strike="noStrike">
                <a:solidFill>
                  <a:schemeClr val="accent4"/>
                </a:solidFill>
                <a:latin typeface="Arial"/>
                <a:ea typeface="Arial"/>
                <a:cs typeface="Arial"/>
                <a:sym typeface="Arial"/>
              </a:rPr>
              <a:t> </a:t>
            </a:r>
            <a:endParaRPr b="0" i="0" sz="1600" u="none" cap="none" strike="noStrike">
              <a:solidFill>
                <a:schemeClr val="accent4"/>
              </a:solidFill>
              <a:latin typeface="Arial"/>
              <a:ea typeface="Arial"/>
              <a:cs typeface="Arial"/>
              <a:sym typeface="Arial"/>
            </a:endParaRPr>
          </a:p>
        </p:txBody>
      </p:sp>
      <p:sp>
        <p:nvSpPr>
          <p:cNvPr id="392" name="Google Shape;392;p36"/>
          <p:cNvSpPr txBox="1"/>
          <p:nvPr>
            <p:ph type="title"/>
          </p:nvPr>
        </p:nvSpPr>
        <p:spPr>
          <a:xfrm>
            <a:off x="287900" y="102250"/>
            <a:ext cx="8063700" cy="4644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990"/>
              <a:buNone/>
            </a:pPr>
            <a:r>
              <a:rPr b="1" lang="en" sz="1620">
                <a:solidFill>
                  <a:schemeClr val="lt1"/>
                </a:solidFill>
              </a:rPr>
              <a:t>Implementation:</a:t>
            </a:r>
            <a:r>
              <a:rPr lang="en" sz="1620">
                <a:solidFill>
                  <a:schemeClr val="lt1"/>
                </a:solidFill>
              </a:rPr>
              <a:t> District of Saanich + City of Victoria</a:t>
            </a:r>
            <a:endParaRPr sz="1620">
              <a:solidFill>
                <a:schemeClr val="lt1"/>
              </a:solidFill>
            </a:endParaRPr>
          </a:p>
        </p:txBody>
      </p:sp>
      <p:pic>
        <p:nvPicPr>
          <p:cNvPr id="393" name="Google Shape;393;p36"/>
          <p:cNvPicPr preferRelativeResize="0"/>
          <p:nvPr/>
        </p:nvPicPr>
        <p:blipFill rotWithShape="1">
          <a:blip r:embed="rId8">
            <a:alphaModFix/>
          </a:blip>
          <a:srcRect b="0" l="0" r="0" t="0"/>
          <a:stretch/>
        </p:blipFill>
        <p:spPr>
          <a:xfrm>
            <a:off x="2712333" y="2596302"/>
            <a:ext cx="1260828" cy="1263053"/>
          </a:xfrm>
          <a:prstGeom prst="rect">
            <a:avLst/>
          </a:prstGeom>
          <a:noFill/>
          <a:ln>
            <a:noFill/>
          </a:ln>
        </p:spPr>
      </p:pic>
      <p:pic>
        <p:nvPicPr>
          <p:cNvPr id="394" name="Google Shape;394;p36"/>
          <p:cNvPicPr preferRelativeResize="0"/>
          <p:nvPr/>
        </p:nvPicPr>
        <p:blipFill rotWithShape="1">
          <a:blip r:embed="rId9">
            <a:alphaModFix/>
          </a:blip>
          <a:srcRect b="0" l="0" r="0" t="0"/>
          <a:stretch/>
        </p:blipFill>
        <p:spPr>
          <a:xfrm>
            <a:off x="3044215" y="3023636"/>
            <a:ext cx="597072" cy="408386"/>
          </a:xfrm>
          <a:prstGeom prst="rect">
            <a:avLst/>
          </a:prstGeom>
          <a:noFill/>
          <a:ln>
            <a:noFill/>
          </a:ln>
        </p:spPr>
      </p:pic>
      <p:grpSp>
        <p:nvGrpSpPr>
          <p:cNvPr id="395" name="Google Shape;395;p36"/>
          <p:cNvGrpSpPr/>
          <p:nvPr/>
        </p:nvGrpSpPr>
        <p:grpSpPr>
          <a:xfrm>
            <a:off x="6272117" y="1033497"/>
            <a:ext cx="771044" cy="771040"/>
            <a:chOff x="4036046" y="4027522"/>
            <a:chExt cx="721681" cy="721678"/>
          </a:xfrm>
        </p:grpSpPr>
        <p:pic>
          <p:nvPicPr>
            <p:cNvPr id="396" name="Google Shape;396;p36"/>
            <p:cNvPicPr preferRelativeResize="0"/>
            <p:nvPr/>
          </p:nvPicPr>
          <p:blipFill rotWithShape="1">
            <a:blip r:embed="rId6">
              <a:alphaModFix/>
            </a:blip>
            <a:srcRect b="0" l="0" r="0" t="0"/>
            <a:stretch/>
          </p:blipFill>
          <p:spPr>
            <a:xfrm>
              <a:off x="4036046" y="4027522"/>
              <a:ext cx="721681" cy="721678"/>
            </a:xfrm>
            <a:prstGeom prst="rect">
              <a:avLst/>
            </a:prstGeom>
            <a:noFill/>
            <a:ln>
              <a:noFill/>
            </a:ln>
          </p:spPr>
        </p:pic>
        <p:pic>
          <p:nvPicPr>
            <p:cNvPr id="397" name="Google Shape;397;p36"/>
            <p:cNvPicPr preferRelativeResize="0"/>
            <p:nvPr/>
          </p:nvPicPr>
          <p:blipFill rotWithShape="1">
            <a:blip r:embed="rId7">
              <a:alphaModFix/>
            </a:blip>
            <a:srcRect b="0" l="0" r="0" t="0"/>
            <a:stretch/>
          </p:blipFill>
          <p:spPr>
            <a:xfrm>
              <a:off x="4228386" y="4271517"/>
              <a:ext cx="336999" cy="233689"/>
            </a:xfrm>
            <a:prstGeom prst="rect">
              <a:avLst/>
            </a:prstGeom>
            <a:noFill/>
            <a:ln>
              <a:noFill/>
            </a:ln>
          </p:spPr>
        </p:pic>
      </p:grpSp>
      <p:pic>
        <p:nvPicPr>
          <p:cNvPr id="398" name="Google Shape;398;p36"/>
          <p:cNvPicPr preferRelativeResize="0"/>
          <p:nvPr/>
        </p:nvPicPr>
        <p:blipFill rotWithShape="1">
          <a:blip r:embed="rId8">
            <a:alphaModFix/>
          </a:blip>
          <a:srcRect b="0" l="0" r="0" t="0"/>
          <a:stretch/>
        </p:blipFill>
        <p:spPr>
          <a:xfrm>
            <a:off x="6027233" y="2007727"/>
            <a:ext cx="1260828" cy="1263053"/>
          </a:xfrm>
          <a:prstGeom prst="rect">
            <a:avLst/>
          </a:prstGeom>
          <a:noFill/>
          <a:ln>
            <a:noFill/>
          </a:ln>
        </p:spPr>
      </p:pic>
      <p:pic>
        <p:nvPicPr>
          <p:cNvPr id="399" name="Google Shape;399;p36"/>
          <p:cNvPicPr preferRelativeResize="0"/>
          <p:nvPr/>
        </p:nvPicPr>
        <p:blipFill rotWithShape="1">
          <a:blip r:embed="rId9">
            <a:alphaModFix/>
          </a:blip>
          <a:srcRect b="0" l="0" r="0" t="0"/>
          <a:stretch/>
        </p:blipFill>
        <p:spPr>
          <a:xfrm>
            <a:off x="6359115" y="2435061"/>
            <a:ext cx="597072" cy="408386"/>
          </a:xfrm>
          <a:prstGeom prst="rect">
            <a:avLst/>
          </a:prstGeom>
          <a:noFill/>
          <a:ln>
            <a:noFill/>
          </a:ln>
        </p:spPr>
      </p:pic>
      <p:pic>
        <p:nvPicPr>
          <p:cNvPr id="400" name="Google Shape;400;p36"/>
          <p:cNvPicPr preferRelativeResize="0"/>
          <p:nvPr/>
        </p:nvPicPr>
        <p:blipFill rotWithShape="1">
          <a:blip r:embed="rId10">
            <a:alphaModFix/>
          </a:blip>
          <a:srcRect b="0" l="0" r="0" t="0"/>
          <a:stretch/>
        </p:blipFill>
        <p:spPr>
          <a:xfrm>
            <a:off x="4866450" y="4284015"/>
            <a:ext cx="928950" cy="859485"/>
          </a:xfrm>
          <a:prstGeom prst="rect">
            <a:avLst/>
          </a:prstGeom>
          <a:noFill/>
          <a:ln>
            <a:noFill/>
          </a:ln>
        </p:spPr>
      </p:pic>
      <p:sp>
        <p:nvSpPr>
          <p:cNvPr id="401" name="Google Shape;401;p36"/>
          <p:cNvSpPr txBox="1"/>
          <p:nvPr/>
        </p:nvSpPr>
        <p:spPr>
          <a:xfrm>
            <a:off x="2489675" y="4138750"/>
            <a:ext cx="19833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800"/>
              <a:buFont typeface="Arial"/>
              <a:buNone/>
            </a:pPr>
            <a:r>
              <a:rPr b="1" i="0" lang="en" sz="800" u="none" cap="none" strike="noStrike">
                <a:solidFill>
                  <a:srgbClr val="434343"/>
                </a:solidFill>
                <a:latin typeface="Arial"/>
                <a:ea typeface="Arial"/>
                <a:cs typeface="Arial"/>
                <a:sym typeface="Arial"/>
              </a:rPr>
              <a:t>Houses, townhouses, duplexes, triplexes, or garden suites.</a:t>
            </a:r>
            <a:endParaRPr b="1" i="0" sz="800" u="none" cap="none" strike="noStrike">
              <a:solidFill>
                <a:srgbClr val="434343"/>
              </a:solidFill>
              <a:latin typeface="Arial"/>
              <a:ea typeface="Arial"/>
              <a:cs typeface="Arial"/>
              <a:sym typeface="Arial"/>
            </a:endParaRPr>
          </a:p>
        </p:txBody>
      </p:sp>
      <p:pic>
        <p:nvPicPr>
          <p:cNvPr id="402" name="Google Shape;402;p36"/>
          <p:cNvPicPr preferRelativeResize="0"/>
          <p:nvPr/>
        </p:nvPicPr>
        <p:blipFill rotWithShape="1">
          <a:blip r:embed="rId11">
            <a:alphaModFix/>
          </a:blip>
          <a:srcRect b="0" l="0" r="0" t="0"/>
          <a:stretch/>
        </p:blipFill>
        <p:spPr>
          <a:xfrm>
            <a:off x="2837551" y="4492212"/>
            <a:ext cx="1010401" cy="65128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pic>
        <p:nvPicPr>
          <p:cNvPr id="407" name="Google Shape;407;p37"/>
          <p:cNvPicPr preferRelativeResize="0"/>
          <p:nvPr/>
        </p:nvPicPr>
        <p:blipFill rotWithShape="1">
          <a:blip r:embed="rId3">
            <a:alphaModFix/>
          </a:blip>
          <a:srcRect b="15895" l="14546" r="-2289" t="15436"/>
          <a:stretch/>
        </p:blipFill>
        <p:spPr>
          <a:xfrm>
            <a:off x="0" y="0"/>
            <a:ext cx="6572249" cy="5143499"/>
          </a:xfrm>
          <a:prstGeom prst="rect">
            <a:avLst/>
          </a:prstGeom>
          <a:noFill/>
          <a:ln>
            <a:noFill/>
          </a:ln>
        </p:spPr>
      </p:pic>
      <p:sp>
        <p:nvSpPr>
          <p:cNvPr id="408" name="Google Shape;408;p37"/>
          <p:cNvSpPr txBox="1"/>
          <p:nvPr>
            <p:ph idx="1" type="subTitle"/>
          </p:nvPr>
        </p:nvSpPr>
        <p:spPr>
          <a:xfrm>
            <a:off x="857250" y="2704450"/>
            <a:ext cx="3590700" cy="615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852"/>
              <a:buNone/>
            </a:pPr>
            <a:r>
              <a:rPr b="1" lang="en" sz="1462"/>
              <a:t>Presenter name, title, organization</a:t>
            </a:r>
            <a:br>
              <a:rPr b="1" lang="en" sz="1462"/>
            </a:br>
            <a:r>
              <a:rPr lang="en" sz="1462"/>
              <a:t>contact@email.ca</a:t>
            </a:r>
            <a:endParaRPr sz="1462"/>
          </a:p>
        </p:txBody>
      </p:sp>
      <p:sp>
        <p:nvSpPr>
          <p:cNvPr id="409" name="Google Shape;409;p37"/>
          <p:cNvSpPr txBox="1"/>
          <p:nvPr>
            <p:ph idx="1" type="subTitle"/>
          </p:nvPr>
        </p:nvSpPr>
        <p:spPr>
          <a:xfrm>
            <a:off x="857250" y="1946400"/>
            <a:ext cx="4009800" cy="853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605"/>
              <a:buNone/>
            </a:pPr>
            <a:r>
              <a:rPr b="1" lang="en" sz="3940">
                <a:solidFill>
                  <a:schemeClr val="accent5"/>
                </a:solidFill>
              </a:rPr>
              <a:t>Thank you!</a:t>
            </a:r>
            <a:endParaRPr b="1" sz="3940">
              <a:solidFill>
                <a:schemeClr val="accent5"/>
              </a:solidFill>
            </a:endParaRPr>
          </a:p>
        </p:txBody>
      </p:sp>
      <p:pic>
        <p:nvPicPr>
          <p:cNvPr id="410" name="Google Shape;410;p37"/>
          <p:cNvPicPr preferRelativeResize="0"/>
          <p:nvPr/>
        </p:nvPicPr>
        <p:blipFill rotWithShape="1">
          <a:blip r:embed="rId4">
            <a:alphaModFix/>
          </a:blip>
          <a:srcRect b="0" l="0" r="0" t="0"/>
          <a:stretch/>
        </p:blipFill>
        <p:spPr>
          <a:xfrm>
            <a:off x="6491025" y="4256900"/>
            <a:ext cx="2440852" cy="67457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38"/>
          <p:cNvSpPr/>
          <p:nvPr/>
        </p:nvSpPr>
        <p:spPr>
          <a:xfrm>
            <a:off x="3255150" y="1247700"/>
            <a:ext cx="2648100" cy="2648100"/>
          </a:xfrm>
          <a:prstGeom prst="ellipse">
            <a:avLst/>
          </a:prstGeom>
          <a:solidFill>
            <a:srgbClr val="F3F3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 name="Google Shape;416;p38"/>
          <p:cNvSpPr txBox="1"/>
          <p:nvPr>
            <p:ph type="title"/>
          </p:nvPr>
        </p:nvSpPr>
        <p:spPr>
          <a:xfrm>
            <a:off x="3867450" y="2220000"/>
            <a:ext cx="1409100" cy="7035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990"/>
              <a:buNone/>
            </a:pPr>
            <a:r>
              <a:rPr b="1" lang="en" sz="1450">
                <a:solidFill>
                  <a:schemeClr val="accent5"/>
                </a:solidFill>
              </a:rPr>
              <a:t>ADDITIONAL SLIDES</a:t>
            </a:r>
            <a:endParaRPr sz="1150">
              <a:solidFill>
                <a:srgbClr val="434343"/>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pic>
        <p:nvPicPr>
          <p:cNvPr id="421" name="Google Shape;421;p39"/>
          <p:cNvPicPr preferRelativeResize="0"/>
          <p:nvPr/>
        </p:nvPicPr>
        <p:blipFill rotWithShape="1">
          <a:blip r:embed="rId3">
            <a:alphaModFix/>
          </a:blip>
          <a:srcRect b="43847" l="0" r="1601" t="12700"/>
          <a:stretch/>
        </p:blipFill>
        <p:spPr>
          <a:xfrm>
            <a:off x="0" y="0"/>
            <a:ext cx="9144003" cy="619125"/>
          </a:xfrm>
          <a:prstGeom prst="rect">
            <a:avLst/>
          </a:prstGeom>
          <a:noFill/>
          <a:ln>
            <a:noFill/>
          </a:ln>
        </p:spPr>
      </p:pic>
      <p:sp>
        <p:nvSpPr>
          <p:cNvPr id="422" name="Google Shape;422;p39"/>
          <p:cNvSpPr txBox="1"/>
          <p:nvPr>
            <p:ph type="title"/>
          </p:nvPr>
        </p:nvSpPr>
        <p:spPr>
          <a:xfrm>
            <a:off x="287900" y="102250"/>
            <a:ext cx="8063700" cy="4644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990"/>
              <a:buNone/>
            </a:pPr>
            <a:r>
              <a:rPr b="1" lang="en" sz="1620">
                <a:solidFill>
                  <a:schemeClr val="lt1"/>
                </a:solidFill>
              </a:rPr>
              <a:t>Exempted:</a:t>
            </a:r>
            <a:r>
              <a:rPr lang="en" sz="1620">
                <a:solidFill>
                  <a:schemeClr val="lt1"/>
                </a:solidFill>
              </a:rPr>
              <a:t> Secondary heating equipment</a:t>
            </a:r>
            <a:endParaRPr sz="1620">
              <a:solidFill>
                <a:schemeClr val="lt1"/>
              </a:solidFill>
            </a:endParaRPr>
          </a:p>
        </p:txBody>
      </p:sp>
      <p:sp>
        <p:nvSpPr>
          <p:cNvPr id="423" name="Google Shape;423;p39"/>
          <p:cNvSpPr txBox="1"/>
          <p:nvPr/>
        </p:nvSpPr>
        <p:spPr>
          <a:xfrm>
            <a:off x="5748581" y="3932713"/>
            <a:ext cx="1418400" cy="831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666666"/>
                </a:solidFill>
                <a:latin typeface="Arial"/>
                <a:ea typeface="Arial"/>
                <a:cs typeface="Arial"/>
                <a:sym typeface="Arial"/>
              </a:rPr>
              <a:t>Decorative fossil-fuel fireplaces OK</a:t>
            </a:r>
            <a:endParaRPr b="1" i="0" sz="1400" u="none" cap="none" strike="noStrike">
              <a:solidFill>
                <a:srgbClr val="666666"/>
              </a:solidFill>
              <a:latin typeface="Arial"/>
              <a:ea typeface="Arial"/>
              <a:cs typeface="Arial"/>
              <a:sym typeface="Arial"/>
            </a:endParaRPr>
          </a:p>
        </p:txBody>
      </p:sp>
      <p:sp>
        <p:nvSpPr>
          <p:cNvPr id="424" name="Google Shape;424;p39"/>
          <p:cNvSpPr txBox="1"/>
          <p:nvPr/>
        </p:nvSpPr>
        <p:spPr>
          <a:xfrm>
            <a:off x="1925050" y="3940751"/>
            <a:ext cx="14184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666666"/>
                </a:solidFill>
                <a:latin typeface="Arial"/>
                <a:ea typeface="Arial"/>
                <a:cs typeface="Arial"/>
                <a:sym typeface="Arial"/>
              </a:rPr>
              <a:t>Wood-burning stoves OK </a:t>
            </a:r>
            <a:endParaRPr b="1" i="0" sz="1400" u="none" cap="none" strike="noStrike">
              <a:solidFill>
                <a:srgbClr val="666666"/>
              </a:solidFill>
              <a:latin typeface="Arial"/>
              <a:ea typeface="Arial"/>
              <a:cs typeface="Arial"/>
              <a:sym typeface="Arial"/>
            </a:endParaRPr>
          </a:p>
        </p:txBody>
      </p:sp>
      <p:sp>
        <p:nvSpPr>
          <p:cNvPr id="425" name="Google Shape;425;p39"/>
          <p:cNvSpPr txBox="1"/>
          <p:nvPr/>
        </p:nvSpPr>
        <p:spPr>
          <a:xfrm>
            <a:off x="287900" y="992800"/>
            <a:ext cx="5690700" cy="852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666666"/>
                </a:solidFill>
                <a:latin typeface="Arial"/>
                <a:ea typeface="Arial"/>
                <a:cs typeface="Arial"/>
                <a:sym typeface="Arial"/>
              </a:rPr>
              <a:t>The Zero Carbon Step Code regulates </a:t>
            </a:r>
            <a:r>
              <a:rPr b="1" i="0" lang="en" sz="1400" u="none" cap="none" strike="noStrike">
                <a:solidFill>
                  <a:srgbClr val="666666"/>
                </a:solidFill>
                <a:latin typeface="Arial"/>
                <a:ea typeface="Arial"/>
                <a:cs typeface="Arial"/>
                <a:sym typeface="Arial"/>
              </a:rPr>
              <a:t>primary space-heating equipment</a:t>
            </a:r>
            <a:r>
              <a:rPr b="0" i="0" lang="en" sz="1400" u="none" cap="none" strike="noStrike">
                <a:solidFill>
                  <a:srgbClr val="666666"/>
                </a:solidFill>
                <a:latin typeface="Arial"/>
                <a:ea typeface="Arial"/>
                <a:cs typeface="Arial"/>
                <a:sym typeface="Arial"/>
              </a:rPr>
              <a:t>. Secondary heating systems are exempted.</a:t>
            </a:r>
            <a:endParaRPr b="0" i="0" sz="1900" u="none" cap="none" strike="noStrike">
              <a:solidFill>
                <a:srgbClr val="666666"/>
              </a:solidFill>
              <a:latin typeface="Arial"/>
              <a:ea typeface="Arial"/>
              <a:cs typeface="Arial"/>
              <a:sym typeface="Arial"/>
            </a:endParaRPr>
          </a:p>
        </p:txBody>
      </p:sp>
      <p:pic>
        <p:nvPicPr>
          <p:cNvPr id="426" name="Google Shape;426;p39"/>
          <p:cNvPicPr preferRelativeResize="0"/>
          <p:nvPr/>
        </p:nvPicPr>
        <p:blipFill rotWithShape="1">
          <a:blip r:embed="rId4">
            <a:alphaModFix/>
          </a:blip>
          <a:srcRect b="0" l="0" r="0" t="0"/>
          <a:stretch/>
        </p:blipFill>
        <p:spPr>
          <a:xfrm>
            <a:off x="4938374" y="1857700"/>
            <a:ext cx="3038797" cy="2028351"/>
          </a:xfrm>
          <a:prstGeom prst="rect">
            <a:avLst/>
          </a:prstGeom>
          <a:noFill/>
          <a:ln>
            <a:noFill/>
          </a:ln>
        </p:spPr>
      </p:pic>
      <p:pic>
        <p:nvPicPr>
          <p:cNvPr id="427" name="Google Shape;427;p39"/>
          <p:cNvPicPr preferRelativeResize="0"/>
          <p:nvPr/>
        </p:nvPicPr>
        <p:blipFill rotWithShape="1">
          <a:blip r:embed="rId5">
            <a:alphaModFix/>
          </a:blip>
          <a:srcRect b="0" l="0" r="0" t="0"/>
          <a:stretch/>
        </p:blipFill>
        <p:spPr>
          <a:xfrm>
            <a:off x="1112600" y="1845400"/>
            <a:ext cx="3043302" cy="2028349"/>
          </a:xfrm>
          <a:prstGeom prst="rect">
            <a:avLst/>
          </a:prstGeom>
          <a:noFill/>
          <a:ln>
            <a:noFill/>
          </a:ln>
        </p:spPr>
      </p:pic>
      <p:sp>
        <p:nvSpPr>
          <p:cNvPr id="428" name="Google Shape;428;p39"/>
          <p:cNvSpPr txBox="1"/>
          <p:nvPr/>
        </p:nvSpPr>
        <p:spPr>
          <a:xfrm>
            <a:off x="3570669" y="3071350"/>
            <a:ext cx="454800" cy="477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6AA84F"/>
              </a:solidFill>
              <a:latin typeface="Arial"/>
              <a:ea typeface="Arial"/>
              <a:cs typeface="Arial"/>
              <a:sym typeface="Arial"/>
            </a:endParaRPr>
          </a:p>
        </p:txBody>
      </p:sp>
      <p:grpSp>
        <p:nvGrpSpPr>
          <p:cNvPr id="429" name="Google Shape;429;p39"/>
          <p:cNvGrpSpPr/>
          <p:nvPr/>
        </p:nvGrpSpPr>
        <p:grpSpPr>
          <a:xfrm>
            <a:off x="7432950" y="3005575"/>
            <a:ext cx="669300" cy="669300"/>
            <a:chOff x="7106350" y="3314500"/>
            <a:chExt cx="669300" cy="669300"/>
          </a:xfrm>
        </p:grpSpPr>
        <p:sp>
          <p:nvSpPr>
            <p:cNvPr id="430" name="Google Shape;430;p39"/>
            <p:cNvSpPr/>
            <p:nvPr/>
          </p:nvSpPr>
          <p:spPr>
            <a:xfrm>
              <a:off x="7106350" y="3314500"/>
              <a:ext cx="669300" cy="669300"/>
            </a:xfrm>
            <a:prstGeom prst="ellipse">
              <a:avLst/>
            </a:prstGeom>
            <a:solidFill>
              <a:srgbClr val="6AA84F"/>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31" name="Google Shape;431;p39"/>
            <p:cNvSpPr txBox="1"/>
            <p:nvPr/>
          </p:nvSpPr>
          <p:spPr>
            <a:xfrm>
              <a:off x="7213594" y="3345875"/>
              <a:ext cx="454800" cy="477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en" sz="2800" u="none" cap="none" strike="noStrike">
                  <a:solidFill>
                    <a:schemeClr val="lt1"/>
                  </a:solidFill>
                  <a:latin typeface="Arial"/>
                  <a:ea typeface="Arial"/>
                  <a:cs typeface="Arial"/>
                  <a:sym typeface="Arial"/>
                </a:rPr>
                <a:t>✔</a:t>
              </a:r>
              <a:endParaRPr b="0" i="0" sz="2800" u="none" cap="none" strike="noStrike">
                <a:solidFill>
                  <a:schemeClr val="lt1"/>
                </a:solidFill>
                <a:latin typeface="Arial"/>
                <a:ea typeface="Arial"/>
                <a:cs typeface="Arial"/>
                <a:sym typeface="Arial"/>
              </a:endParaRPr>
            </a:p>
          </p:txBody>
        </p:sp>
      </p:grpSp>
      <p:grpSp>
        <p:nvGrpSpPr>
          <p:cNvPr id="432" name="Google Shape;432;p39"/>
          <p:cNvGrpSpPr/>
          <p:nvPr/>
        </p:nvGrpSpPr>
        <p:grpSpPr>
          <a:xfrm>
            <a:off x="3688325" y="3005575"/>
            <a:ext cx="669300" cy="669300"/>
            <a:chOff x="7106350" y="3314500"/>
            <a:chExt cx="669300" cy="669300"/>
          </a:xfrm>
        </p:grpSpPr>
        <p:sp>
          <p:nvSpPr>
            <p:cNvPr id="433" name="Google Shape;433;p39"/>
            <p:cNvSpPr/>
            <p:nvPr/>
          </p:nvSpPr>
          <p:spPr>
            <a:xfrm>
              <a:off x="7106350" y="3314500"/>
              <a:ext cx="669300" cy="669300"/>
            </a:xfrm>
            <a:prstGeom prst="ellipse">
              <a:avLst/>
            </a:prstGeom>
            <a:solidFill>
              <a:srgbClr val="6AA84F"/>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34" name="Google Shape;434;p39"/>
            <p:cNvSpPr txBox="1"/>
            <p:nvPr/>
          </p:nvSpPr>
          <p:spPr>
            <a:xfrm>
              <a:off x="7213594" y="3345875"/>
              <a:ext cx="454800" cy="477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en" sz="2800" u="none" cap="none" strike="noStrike">
                  <a:solidFill>
                    <a:schemeClr val="lt1"/>
                  </a:solidFill>
                  <a:latin typeface="Arial"/>
                  <a:ea typeface="Arial"/>
                  <a:cs typeface="Arial"/>
                  <a:sym typeface="Arial"/>
                </a:rPr>
                <a:t>✔</a:t>
              </a:r>
              <a:endParaRPr b="0" i="0" sz="2800" u="none" cap="none" strike="noStrike">
                <a:solidFill>
                  <a:schemeClr val="lt1"/>
                </a:solidFill>
                <a:latin typeface="Arial"/>
                <a:ea typeface="Arial"/>
                <a:cs typeface="Arial"/>
                <a:sym typeface="Arial"/>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pic>
        <p:nvPicPr>
          <p:cNvPr id="69" name="Google Shape;69;p15"/>
          <p:cNvPicPr preferRelativeResize="0"/>
          <p:nvPr/>
        </p:nvPicPr>
        <p:blipFill rotWithShape="1">
          <a:blip r:embed="rId3">
            <a:alphaModFix amt="73000"/>
          </a:blip>
          <a:srcRect b="0" l="0" r="0" t="0"/>
          <a:stretch/>
        </p:blipFill>
        <p:spPr>
          <a:xfrm>
            <a:off x="2808675" y="-148200"/>
            <a:ext cx="3186925" cy="5599876"/>
          </a:xfrm>
          <a:prstGeom prst="rect">
            <a:avLst/>
          </a:prstGeom>
          <a:noFill/>
          <a:ln>
            <a:noFill/>
          </a:ln>
        </p:spPr>
      </p:pic>
      <p:pic>
        <p:nvPicPr>
          <p:cNvPr descr="Kamloops - Wikipedia" id="70" name="Google Shape;70;p15"/>
          <p:cNvPicPr preferRelativeResize="0"/>
          <p:nvPr/>
        </p:nvPicPr>
        <p:blipFill rotWithShape="1">
          <a:blip r:embed="rId4">
            <a:alphaModFix/>
          </a:blip>
          <a:srcRect b="4180" l="22755" r="35661" t="6460"/>
          <a:stretch/>
        </p:blipFill>
        <p:spPr>
          <a:xfrm>
            <a:off x="4822700" y="1101500"/>
            <a:ext cx="1475100" cy="1473300"/>
          </a:xfrm>
          <a:prstGeom prst="ellipse">
            <a:avLst/>
          </a:prstGeom>
          <a:noFill/>
          <a:ln cap="flat" cmpd="sng" w="38100">
            <a:solidFill>
              <a:schemeClr val="lt1"/>
            </a:solidFill>
            <a:prstDash val="solid"/>
            <a:round/>
            <a:headEnd len="sm" w="sm" type="none"/>
            <a:tailEnd len="sm" w="sm" type="none"/>
          </a:ln>
          <a:effectLst>
            <a:outerShdw blurRad="57150" rotWithShape="0" algn="bl" dir="5400000" dist="19050">
              <a:srgbClr val="999999">
                <a:alpha val="84313"/>
              </a:srgbClr>
            </a:outerShdw>
          </a:effectLst>
        </p:spPr>
      </p:pic>
      <p:pic>
        <p:nvPicPr>
          <p:cNvPr id="71" name="Google Shape;71;p15"/>
          <p:cNvPicPr preferRelativeResize="0"/>
          <p:nvPr/>
        </p:nvPicPr>
        <p:blipFill rotWithShape="1">
          <a:blip r:embed="rId5">
            <a:alphaModFix/>
          </a:blip>
          <a:srcRect b="30420" l="0" r="1601" t="10084"/>
          <a:stretch/>
        </p:blipFill>
        <p:spPr>
          <a:xfrm>
            <a:off x="0" y="0"/>
            <a:ext cx="9144003" cy="847725"/>
          </a:xfrm>
          <a:prstGeom prst="rect">
            <a:avLst/>
          </a:prstGeom>
          <a:noFill/>
          <a:ln>
            <a:noFill/>
          </a:ln>
        </p:spPr>
      </p:pic>
      <p:sp>
        <p:nvSpPr>
          <p:cNvPr id="72" name="Google Shape;72;p15"/>
          <p:cNvSpPr txBox="1"/>
          <p:nvPr>
            <p:ph idx="4294967295" type="subTitle"/>
          </p:nvPr>
        </p:nvSpPr>
        <p:spPr>
          <a:xfrm>
            <a:off x="412125" y="171450"/>
            <a:ext cx="6407700" cy="695400"/>
          </a:xfrm>
          <a:prstGeom prst="rect">
            <a:avLst/>
          </a:prstGeom>
          <a:noFill/>
          <a:ln>
            <a:noFill/>
          </a:ln>
        </p:spPr>
        <p:txBody>
          <a:bodyPr anchorCtr="0" anchor="t" bIns="91425" lIns="91425" spcFirstLastPara="1" rIns="91425" wrap="square" tIns="91425">
            <a:normAutofit/>
          </a:bodyPr>
          <a:lstStyle/>
          <a:p>
            <a:pPr indent="0" lvl="0" marL="0" marR="0" rtl="0" algn="l">
              <a:lnSpc>
                <a:spcPct val="115000"/>
              </a:lnSpc>
              <a:spcBef>
                <a:spcPts val="0"/>
              </a:spcBef>
              <a:spcAft>
                <a:spcPts val="1200"/>
              </a:spcAft>
              <a:buClr>
                <a:schemeClr val="dk2"/>
              </a:buClr>
              <a:buSzPts val="1800"/>
              <a:buFont typeface="Arial"/>
              <a:buNone/>
            </a:pPr>
            <a:r>
              <a:rPr b="0" i="0" lang="en" sz="2100" u="none" cap="none" strike="noStrike">
                <a:solidFill>
                  <a:schemeClr val="lt1"/>
                </a:solidFill>
                <a:latin typeface="Arial"/>
                <a:ea typeface="Arial"/>
                <a:cs typeface="Arial"/>
                <a:sym typeface="Arial"/>
              </a:rPr>
              <a:t>Fossil fuels in buildings drive climate change</a:t>
            </a:r>
            <a:endParaRPr b="0" i="0" sz="2100" u="none" cap="none" strike="noStrike">
              <a:solidFill>
                <a:schemeClr val="lt1"/>
              </a:solidFill>
              <a:latin typeface="Arial"/>
              <a:ea typeface="Arial"/>
              <a:cs typeface="Arial"/>
              <a:sym typeface="Arial"/>
            </a:endParaRPr>
          </a:p>
        </p:txBody>
      </p:sp>
      <p:sp>
        <p:nvSpPr>
          <p:cNvPr id="73" name="Google Shape;73;p15"/>
          <p:cNvSpPr txBox="1"/>
          <p:nvPr/>
        </p:nvSpPr>
        <p:spPr>
          <a:xfrm>
            <a:off x="6388375" y="1381925"/>
            <a:ext cx="2303400" cy="702000"/>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Clr>
                <a:srgbClr val="000000"/>
              </a:buClr>
              <a:buSzPts val="2800"/>
              <a:buFont typeface="Arial"/>
              <a:buNone/>
            </a:pPr>
            <a:r>
              <a:rPr b="1" i="0" lang="en" sz="2800" u="none" cap="none" strike="noStrike">
                <a:solidFill>
                  <a:schemeClr val="accent4"/>
                </a:solidFill>
                <a:latin typeface="Arial"/>
                <a:ea typeface="Arial"/>
                <a:cs typeface="Arial"/>
                <a:sym typeface="Arial"/>
              </a:rPr>
              <a:t>29%</a:t>
            </a:r>
            <a:endParaRPr b="1" i="0" sz="2800" u="none" cap="none" strike="noStrike">
              <a:solidFill>
                <a:schemeClr val="accent4"/>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1400"/>
              <a:buFont typeface="Arial"/>
              <a:buNone/>
            </a:pPr>
            <a:r>
              <a:rPr b="0" i="0" lang="en" sz="1400" u="none" cap="none" strike="noStrike">
                <a:solidFill>
                  <a:srgbClr val="666666"/>
                </a:solidFill>
                <a:latin typeface="Arial"/>
                <a:ea typeface="Arial"/>
                <a:cs typeface="Arial"/>
                <a:sym typeface="Arial"/>
              </a:rPr>
              <a:t>City of Kamloops</a:t>
            </a:r>
            <a:endParaRPr b="0" i="0" sz="100" u="none" cap="none" strike="noStrike">
              <a:solidFill>
                <a:srgbClr val="666666"/>
              </a:solidFill>
              <a:latin typeface="Arial"/>
              <a:ea typeface="Arial"/>
              <a:cs typeface="Arial"/>
              <a:sym typeface="Arial"/>
            </a:endParaRPr>
          </a:p>
        </p:txBody>
      </p:sp>
      <p:sp>
        <p:nvSpPr>
          <p:cNvPr id="74" name="Google Shape;74;p15"/>
          <p:cNvSpPr txBox="1"/>
          <p:nvPr/>
        </p:nvSpPr>
        <p:spPr>
          <a:xfrm>
            <a:off x="3585900" y="2613038"/>
            <a:ext cx="1525500" cy="981900"/>
          </a:xfrm>
          <a:prstGeom prst="rect">
            <a:avLst/>
          </a:prstGeom>
          <a:noFill/>
          <a:ln>
            <a:noFill/>
          </a:ln>
        </p:spPr>
        <p:txBody>
          <a:bodyPr anchorCtr="0" anchor="t" bIns="91425" lIns="91425" spcFirstLastPara="1" rIns="91425" wrap="square" tIns="91425">
            <a:spAutoFit/>
          </a:bodyPr>
          <a:lstStyle/>
          <a:p>
            <a:pPr indent="0" lvl="0" marL="0" marR="0" rtl="0" algn="ctr">
              <a:lnSpc>
                <a:spcPct val="70000"/>
              </a:lnSpc>
              <a:spcBef>
                <a:spcPts val="0"/>
              </a:spcBef>
              <a:spcAft>
                <a:spcPts val="0"/>
              </a:spcAft>
              <a:buClr>
                <a:srgbClr val="000000"/>
              </a:buClr>
              <a:buSzPts val="3800"/>
              <a:buFont typeface="Arial"/>
              <a:buNone/>
            </a:pPr>
            <a:r>
              <a:rPr b="1" i="0" lang="en" sz="3800" u="none" cap="none" strike="noStrike">
                <a:solidFill>
                  <a:schemeClr val="accent4"/>
                </a:solidFill>
                <a:latin typeface="Arial"/>
                <a:ea typeface="Arial"/>
                <a:cs typeface="Arial"/>
                <a:sym typeface="Arial"/>
              </a:rPr>
              <a:t>12%</a:t>
            </a:r>
            <a:endParaRPr b="1" i="0" sz="3800" u="none" cap="none" strike="noStrike">
              <a:solidFill>
                <a:schemeClr val="accent4"/>
              </a:solidFill>
              <a:latin typeface="Arial"/>
              <a:ea typeface="Arial"/>
              <a:cs typeface="Arial"/>
              <a:sym typeface="Arial"/>
            </a:endParaRPr>
          </a:p>
          <a:p>
            <a:pPr indent="0" lvl="0" marL="0" marR="0" rtl="0" algn="ctr">
              <a:lnSpc>
                <a:spcPct val="70000"/>
              </a:lnSpc>
              <a:spcBef>
                <a:spcPts val="0"/>
              </a:spcBef>
              <a:spcAft>
                <a:spcPts val="0"/>
              </a:spcAft>
              <a:buClr>
                <a:srgbClr val="000000"/>
              </a:buClr>
              <a:buSzPts val="1800"/>
              <a:buFont typeface="Arial"/>
              <a:buNone/>
            </a:pPr>
            <a:r>
              <a:rPr b="1" i="0" lang="en" sz="1800" u="none" cap="none" strike="noStrike">
                <a:solidFill>
                  <a:schemeClr val="accent4"/>
                </a:solidFill>
                <a:latin typeface="Arial"/>
                <a:ea typeface="Arial"/>
                <a:cs typeface="Arial"/>
                <a:sym typeface="Arial"/>
              </a:rPr>
              <a:t>British</a:t>
            </a:r>
            <a:br>
              <a:rPr b="1" i="0" lang="en" sz="1800" u="none" cap="none" strike="noStrike">
                <a:solidFill>
                  <a:schemeClr val="accent4"/>
                </a:solidFill>
                <a:latin typeface="Arial"/>
                <a:ea typeface="Arial"/>
                <a:cs typeface="Arial"/>
                <a:sym typeface="Arial"/>
              </a:rPr>
            </a:br>
            <a:r>
              <a:rPr b="1" i="0" lang="en" sz="1800" u="none" cap="none" strike="noStrike">
                <a:solidFill>
                  <a:schemeClr val="accent4"/>
                </a:solidFill>
                <a:latin typeface="Arial"/>
                <a:ea typeface="Arial"/>
                <a:cs typeface="Arial"/>
                <a:sym typeface="Arial"/>
              </a:rPr>
              <a:t>Columbia</a:t>
            </a:r>
            <a:endParaRPr b="0" i="0" sz="400" u="none" cap="none" strike="noStrike">
              <a:solidFill>
                <a:schemeClr val="accent4"/>
              </a:solidFill>
              <a:latin typeface="Arial"/>
              <a:ea typeface="Arial"/>
              <a:cs typeface="Arial"/>
              <a:sym typeface="Arial"/>
            </a:endParaRPr>
          </a:p>
        </p:txBody>
      </p:sp>
      <p:pic>
        <p:nvPicPr>
          <p:cNvPr descr="Things to do in Prince George, BC | LookupTrips - Lookuptrips" id="75" name="Google Shape;75;p15"/>
          <p:cNvPicPr preferRelativeResize="0"/>
          <p:nvPr/>
        </p:nvPicPr>
        <p:blipFill rotWithShape="1">
          <a:blip r:embed="rId6">
            <a:alphaModFix/>
          </a:blip>
          <a:srcRect b="6910" l="3728" r="27332" t="1167"/>
          <a:stretch/>
        </p:blipFill>
        <p:spPr>
          <a:xfrm>
            <a:off x="5827000" y="2361757"/>
            <a:ext cx="1688400" cy="1688400"/>
          </a:xfrm>
          <a:prstGeom prst="ellipse">
            <a:avLst/>
          </a:prstGeom>
          <a:noFill/>
          <a:ln cap="flat" cmpd="sng" w="38100">
            <a:solidFill>
              <a:schemeClr val="lt1"/>
            </a:solidFill>
            <a:prstDash val="solid"/>
            <a:round/>
            <a:headEnd len="sm" w="sm" type="none"/>
            <a:tailEnd len="sm" w="sm" type="none"/>
          </a:ln>
          <a:effectLst>
            <a:outerShdw blurRad="57150" rotWithShape="0" algn="bl" dir="5400000" dist="19050">
              <a:srgbClr val="999999">
                <a:alpha val="84313"/>
              </a:srgbClr>
            </a:outerShdw>
          </a:effectLst>
        </p:spPr>
      </p:pic>
      <p:sp>
        <p:nvSpPr>
          <p:cNvPr id="76" name="Google Shape;76;p15"/>
          <p:cNvSpPr txBox="1"/>
          <p:nvPr/>
        </p:nvSpPr>
        <p:spPr>
          <a:xfrm>
            <a:off x="7584850" y="2733350"/>
            <a:ext cx="1934100" cy="874200"/>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Clr>
                <a:srgbClr val="000000"/>
              </a:buClr>
              <a:buSzPts val="2800"/>
              <a:buFont typeface="Arial"/>
              <a:buNone/>
            </a:pPr>
            <a:r>
              <a:rPr b="1" i="0" lang="en" sz="2800" u="none" cap="none" strike="noStrike">
                <a:solidFill>
                  <a:schemeClr val="accent4"/>
                </a:solidFill>
                <a:latin typeface="Arial"/>
                <a:ea typeface="Arial"/>
                <a:cs typeface="Arial"/>
                <a:sym typeface="Arial"/>
              </a:rPr>
              <a:t>38%</a:t>
            </a:r>
            <a:endParaRPr b="1" i="0" sz="2800" u="none" cap="none" strike="noStrike">
              <a:solidFill>
                <a:schemeClr val="accent4"/>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1400"/>
              <a:buFont typeface="Arial"/>
              <a:buNone/>
            </a:pPr>
            <a:r>
              <a:rPr b="0" i="0" lang="en" sz="1400" u="none" cap="none" strike="noStrike">
                <a:solidFill>
                  <a:srgbClr val="666666"/>
                </a:solidFill>
                <a:latin typeface="Arial"/>
                <a:ea typeface="Arial"/>
                <a:cs typeface="Arial"/>
                <a:sym typeface="Arial"/>
              </a:rPr>
              <a:t>City of </a:t>
            </a:r>
            <a:br>
              <a:rPr b="0" i="0" lang="en" sz="1400" u="none" cap="none" strike="noStrike">
                <a:solidFill>
                  <a:srgbClr val="666666"/>
                </a:solidFill>
                <a:latin typeface="Arial"/>
                <a:ea typeface="Arial"/>
                <a:cs typeface="Arial"/>
                <a:sym typeface="Arial"/>
              </a:rPr>
            </a:br>
            <a:r>
              <a:rPr b="0" i="0" lang="en" sz="1400" u="none" cap="none" strike="noStrike">
                <a:solidFill>
                  <a:srgbClr val="666666"/>
                </a:solidFill>
                <a:latin typeface="Arial"/>
                <a:ea typeface="Arial"/>
                <a:cs typeface="Arial"/>
                <a:sym typeface="Arial"/>
              </a:rPr>
              <a:t>Prince George</a:t>
            </a:r>
            <a:endParaRPr b="0" i="0" sz="100" u="none" cap="none" strike="noStrike">
              <a:solidFill>
                <a:srgbClr val="666666"/>
              </a:solidFill>
              <a:latin typeface="Arial"/>
              <a:ea typeface="Arial"/>
              <a:cs typeface="Arial"/>
              <a:sym typeface="Arial"/>
            </a:endParaRPr>
          </a:p>
        </p:txBody>
      </p:sp>
      <p:pic>
        <p:nvPicPr>
          <p:cNvPr id="77" name="Google Shape;77;p15"/>
          <p:cNvPicPr preferRelativeResize="0"/>
          <p:nvPr/>
        </p:nvPicPr>
        <p:blipFill rotWithShape="1">
          <a:blip r:embed="rId7">
            <a:alphaModFix/>
          </a:blip>
          <a:srcRect b="16708" l="26242" r="27043" t="2574"/>
          <a:stretch/>
        </p:blipFill>
        <p:spPr>
          <a:xfrm>
            <a:off x="974775" y="2911388"/>
            <a:ext cx="1833900" cy="1833900"/>
          </a:xfrm>
          <a:prstGeom prst="ellipse">
            <a:avLst/>
          </a:prstGeom>
          <a:noFill/>
          <a:ln cap="flat" cmpd="sng" w="38100">
            <a:solidFill>
              <a:schemeClr val="lt1"/>
            </a:solidFill>
            <a:prstDash val="solid"/>
            <a:round/>
            <a:headEnd len="sm" w="sm" type="none"/>
            <a:tailEnd len="sm" w="sm" type="none"/>
          </a:ln>
          <a:effectLst>
            <a:outerShdw blurRad="57150" rotWithShape="0" algn="bl" dir="5400000" dist="19050">
              <a:srgbClr val="999999">
                <a:alpha val="84313"/>
              </a:srgbClr>
            </a:outerShdw>
          </a:effectLst>
        </p:spPr>
      </p:pic>
      <p:sp>
        <p:nvSpPr>
          <p:cNvPr id="78" name="Google Shape;78;p15"/>
          <p:cNvSpPr txBox="1"/>
          <p:nvPr/>
        </p:nvSpPr>
        <p:spPr>
          <a:xfrm>
            <a:off x="840950" y="2106388"/>
            <a:ext cx="1934100" cy="775800"/>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Clr>
                <a:srgbClr val="000000"/>
              </a:buClr>
              <a:buSzPts val="3300"/>
              <a:buFont typeface="Arial"/>
              <a:buNone/>
            </a:pPr>
            <a:r>
              <a:rPr b="1" i="0" lang="en" sz="3300" u="none" cap="none" strike="noStrike">
                <a:solidFill>
                  <a:schemeClr val="accent4"/>
                </a:solidFill>
                <a:latin typeface="Arial"/>
                <a:ea typeface="Arial"/>
                <a:cs typeface="Arial"/>
                <a:sym typeface="Arial"/>
              </a:rPr>
              <a:t>57%</a:t>
            </a:r>
            <a:endParaRPr b="1" i="0" sz="3300" u="none" cap="none" strike="noStrike">
              <a:solidFill>
                <a:schemeClr val="accent4"/>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1500"/>
              <a:buFont typeface="Arial"/>
              <a:buNone/>
            </a:pPr>
            <a:r>
              <a:rPr b="0" i="0" lang="en" sz="1500" u="none" cap="none" strike="noStrike">
                <a:solidFill>
                  <a:srgbClr val="666666"/>
                </a:solidFill>
                <a:latin typeface="Arial"/>
                <a:ea typeface="Arial"/>
                <a:cs typeface="Arial"/>
                <a:sym typeface="Arial"/>
              </a:rPr>
              <a:t>City of Vancouver</a:t>
            </a:r>
            <a:endParaRPr b="0" i="0" sz="100" u="none" cap="none" strike="noStrike">
              <a:solidFill>
                <a:srgbClr val="666666"/>
              </a:solidFill>
              <a:latin typeface="Arial"/>
              <a:ea typeface="Arial"/>
              <a:cs typeface="Arial"/>
              <a:sym typeface="Arial"/>
            </a:endParaRPr>
          </a:p>
        </p:txBody>
      </p:sp>
      <p:sp>
        <p:nvSpPr>
          <p:cNvPr id="79" name="Google Shape;79;p15"/>
          <p:cNvSpPr txBox="1"/>
          <p:nvPr/>
        </p:nvSpPr>
        <p:spPr>
          <a:xfrm>
            <a:off x="444250" y="1074800"/>
            <a:ext cx="3695400" cy="852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666666"/>
                </a:solidFill>
                <a:latin typeface="Arial"/>
                <a:ea typeface="Arial"/>
                <a:cs typeface="Arial"/>
                <a:sym typeface="Arial"/>
              </a:rPr>
              <a:t>Relative share of overall carbon pollution</a:t>
            </a:r>
            <a:r>
              <a:rPr b="0" i="0" lang="en" sz="1400" u="none" cap="none" strike="noStrike">
                <a:solidFill>
                  <a:srgbClr val="666666"/>
                </a:solidFill>
                <a:latin typeface="Arial"/>
                <a:ea typeface="Arial"/>
                <a:cs typeface="Arial"/>
                <a:sym typeface="Arial"/>
              </a:rPr>
              <a:t> produced by natural gas, fuel oil, and propane burned in buildings. </a:t>
            </a:r>
            <a:br>
              <a:rPr b="0" i="0" lang="en" sz="1500" u="none" cap="none" strike="noStrike">
                <a:solidFill>
                  <a:srgbClr val="666666"/>
                </a:solidFill>
                <a:latin typeface="Arial"/>
                <a:ea typeface="Arial"/>
                <a:cs typeface="Arial"/>
                <a:sym typeface="Arial"/>
              </a:rPr>
            </a:br>
            <a:endParaRPr b="0" i="0" sz="1900" u="none" cap="none" strike="noStrike">
              <a:solidFill>
                <a:srgbClr val="666666"/>
              </a:solidFill>
              <a:latin typeface="Arial"/>
              <a:ea typeface="Arial"/>
              <a:cs typeface="Arial"/>
              <a:sym typeface="Arial"/>
            </a:endParaRPr>
          </a:p>
        </p:txBody>
      </p:sp>
      <p:pic>
        <p:nvPicPr>
          <p:cNvPr id="80" name="Google Shape;80;p15"/>
          <p:cNvPicPr preferRelativeResize="0"/>
          <p:nvPr/>
        </p:nvPicPr>
        <p:blipFill rotWithShape="1">
          <a:blip r:embed="rId8">
            <a:alphaModFix amt="52000"/>
          </a:blip>
          <a:srcRect b="0" l="0" r="0" t="0"/>
          <a:stretch/>
        </p:blipFill>
        <p:spPr>
          <a:xfrm flipH="1">
            <a:off x="4737976" y="3557550"/>
            <a:ext cx="3554450" cy="5199677"/>
          </a:xfrm>
          <a:prstGeom prst="rect">
            <a:avLst/>
          </a:prstGeom>
          <a:noFill/>
          <a:ln>
            <a:noFill/>
          </a:ln>
        </p:spPr>
      </p:pic>
      <p:pic>
        <p:nvPicPr>
          <p:cNvPr id="81" name="Google Shape;81;p15"/>
          <p:cNvPicPr preferRelativeResize="0"/>
          <p:nvPr/>
        </p:nvPicPr>
        <p:blipFill rotWithShape="1">
          <a:blip r:embed="rId9">
            <a:alphaModFix/>
          </a:blip>
          <a:srcRect b="0" l="0" r="0" t="0"/>
          <a:stretch/>
        </p:blipFill>
        <p:spPr>
          <a:xfrm>
            <a:off x="6568551" y="4616925"/>
            <a:ext cx="816925" cy="526575"/>
          </a:xfrm>
          <a:prstGeom prst="rect">
            <a:avLst/>
          </a:prstGeom>
          <a:noFill/>
          <a:ln>
            <a:noFill/>
          </a:ln>
        </p:spPr>
      </p:pic>
      <p:pic>
        <p:nvPicPr>
          <p:cNvPr id="82" name="Google Shape;82;p15"/>
          <p:cNvPicPr preferRelativeResize="0"/>
          <p:nvPr/>
        </p:nvPicPr>
        <p:blipFill rotWithShape="1">
          <a:blip r:embed="rId10">
            <a:alphaModFix/>
          </a:blip>
          <a:srcRect b="0" l="0" r="0" t="0"/>
          <a:stretch/>
        </p:blipFill>
        <p:spPr>
          <a:xfrm>
            <a:off x="4779375" y="4540386"/>
            <a:ext cx="729880" cy="603112"/>
          </a:xfrm>
          <a:prstGeom prst="rect">
            <a:avLst/>
          </a:prstGeom>
          <a:noFill/>
          <a:ln>
            <a:noFill/>
          </a:ln>
        </p:spPr>
      </p:pic>
      <p:pic>
        <p:nvPicPr>
          <p:cNvPr id="83" name="Google Shape;83;p15"/>
          <p:cNvPicPr preferRelativeResize="0"/>
          <p:nvPr/>
        </p:nvPicPr>
        <p:blipFill rotWithShape="1">
          <a:blip r:embed="rId11">
            <a:alphaModFix/>
          </a:blip>
          <a:srcRect b="0" l="0" r="0" t="0"/>
          <a:stretch/>
        </p:blipFill>
        <p:spPr>
          <a:xfrm>
            <a:off x="5619147" y="4210049"/>
            <a:ext cx="862851" cy="93344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pic>
        <p:nvPicPr>
          <p:cNvPr id="88" name="Google Shape;88;p16"/>
          <p:cNvPicPr preferRelativeResize="0"/>
          <p:nvPr/>
        </p:nvPicPr>
        <p:blipFill rotWithShape="1">
          <a:blip r:embed="rId3">
            <a:alphaModFix amt="52999"/>
          </a:blip>
          <a:srcRect b="0" l="0" r="0" t="0"/>
          <a:stretch/>
        </p:blipFill>
        <p:spPr>
          <a:xfrm flipH="1">
            <a:off x="2744554" y="3568525"/>
            <a:ext cx="3516034" cy="5143501"/>
          </a:xfrm>
          <a:prstGeom prst="rect">
            <a:avLst/>
          </a:prstGeom>
          <a:noFill/>
          <a:ln>
            <a:noFill/>
          </a:ln>
        </p:spPr>
      </p:pic>
      <p:pic>
        <p:nvPicPr>
          <p:cNvPr id="89" name="Google Shape;89;p16"/>
          <p:cNvPicPr preferRelativeResize="0"/>
          <p:nvPr/>
        </p:nvPicPr>
        <p:blipFill rotWithShape="1">
          <a:blip r:embed="rId4">
            <a:alphaModFix/>
          </a:blip>
          <a:srcRect b="30420" l="0" r="1601" t="10084"/>
          <a:stretch/>
        </p:blipFill>
        <p:spPr>
          <a:xfrm>
            <a:off x="0" y="0"/>
            <a:ext cx="9144003" cy="847725"/>
          </a:xfrm>
          <a:prstGeom prst="rect">
            <a:avLst/>
          </a:prstGeom>
          <a:noFill/>
          <a:ln>
            <a:noFill/>
          </a:ln>
        </p:spPr>
      </p:pic>
      <p:sp>
        <p:nvSpPr>
          <p:cNvPr id="90" name="Google Shape;90;p16"/>
          <p:cNvSpPr txBox="1"/>
          <p:nvPr>
            <p:ph idx="4294967295" type="subTitle"/>
          </p:nvPr>
        </p:nvSpPr>
        <p:spPr>
          <a:xfrm>
            <a:off x="412125" y="171450"/>
            <a:ext cx="8731800" cy="695400"/>
          </a:xfrm>
          <a:prstGeom prst="rect">
            <a:avLst/>
          </a:prstGeom>
          <a:noFill/>
          <a:ln>
            <a:noFill/>
          </a:ln>
        </p:spPr>
        <p:txBody>
          <a:bodyPr anchorCtr="0" anchor="t" bIns="91425" lIns="91425" spcFirstLastPara="1" rIns="91425" wrap="square" tIns="91425">
            <a:normAutofit/>
          </a:bodyPr>
          <a:lstStyle/>
          <a:p>
            <a:pPr indent="0" lvl="0" marL="0" marR="0" rtl="0" algn="l">
              <a:lnSpc>
                <a:spcPct val="115000"/>
              </a:lnSpc>
              <a:spcBef>
                <a:spcPts val="0"/>
              </a:spcBef>
              <a:spcAft>
                <a:spcPts val="1200"/>
              </a:spcAft>
              <a:buClr>
                <a:schemeClr val="dk2"/>
              </a:buClr>
              <a:buSzPts val="1800"/>
              <a:buFont typeface="Arial"/>
              <a:buNone/>
            </a:pPr>
            <a:r>
              <a:rPr b="0" i="0" lang="en" sz="2100" u="none" cap="none" strike="noStrike">
                <a:solidFill>
                  <a:schemeClr val="lt1"/>
                </a:solidFill>
                <a:latin typeface="Arial"/>
                <a:ea typeface="Arial"/>
                <a:cs typeface="Arial"/>
                <a:sym typeface="Arial"/>
              </a:rPr>
              <a:t>Top residential carbon pollution sources</a:t>
            </a:r>
            <a:endParaRPr b="0" i="0" sz="2100" u="none" cap="none" strike="noStrike">
              <a:solidFill>
                <a:schemeClr val="lt1"/>
              </a:solidFill>
              <a:latin typeface="Arial"/>
              <a:ea typeface="Arial"/>
              <a:cs typeface="Arial"/>
              <a:sym typeface="Arial"/>
            </a:endParaRPr>
          </a:p>
        </p:txBody>
      </p:sp>
      <p:sp>
        <p:nvSpPr>
          <p:cNvPr id="91" name="Google Shape;91;p16"/>
          <p:cNvSpPr txBox="1"/>
          <p:nvPr/>
        </p:nvSpPr>
        <p:spPr>
          <a:xfrm>
            <a:off x="2040125" y="1481788"/>
            <a:ext cx="5316300" cy="531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666666"/>
                </a:solidFill>
                <a:latin typeface="Arial"/>
                <a:ea typeface="Arial"/>
                <a:cs typeface="Arial"/>
                <a:sym typeface="Arial"/>
              </a:rPr>
              <a:t>Fossil fuel space and water heating equipment</a:t>
            </a:r>
            <a:r>
              <a:rPr b="0" i="0" lang="en" sz="1600" u="none" cap="none" strike="noStrike">
                <a:solidFill>
                  <a:srgbClr val="666666"/>
                </a:solidFill>
                <a:latin typeface="Arial"/>
                <a:ea typeface="Arial"/>
                <a:cs typeface="Arial"/>
                <a:sym typeface="Arial"/>
              </a:rPr>
              <a:t> contributes the majority of household carbon pollution.</a:t>
            </a:r>
            <a:endParaRPr b="0" i="0" sz="2000" u="none" cap="none" strike="noStrike">
              <a:solidFill>
                <a:srgbClr val="666666"/>
              </a:solidFill>
              <a:latin typeface="Arial"/>
              <a:ea typeface="Arial"/>
              <a:cs typeface="Arial"/>
              <a:sym typeface="Arial"/>
            </a:endParaRPr>
          </a:p>
        </p:txBody>
      </p:sp>
      <p:sp>
        <p:nvSpPr>
          <p:cNvPr id="92" name="Google Shape;92;p16"/>
          <p:cNvSpPr txBox="1"/>
          <p:nvPr/>
        </p:nvSpPr>
        <p:spPr>
          <a:xfrm>
            <a:off x="4322752" y="2365663"/>
            <a:ext cx="1410900" cy="751200"/>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Clr>
                <a:srgbClr val="000000"/>
              </a:buClr>
              <a:buSzPts val="3200"/>
              <a:buFont typeface="Arial"/>
              <a:buNone/>
            </a:pPr>
            <a:r>
              <a:rPr b="1" i="0" lang="en" sz="3200" u="none" cap="none" strike="noStrike">
                <a:solidFill>
                  <a:schemeClr val="accent4"/>
                </a:solidFill>
                <a:latin typeface="Arial"/>
                <a:ea typeface="Arial"/>
                <a:cs typeface="Arial"/>
                <a:sym typeface="Arial"/>
              </a:rPr>
              <a:t>35%</a:t>
            </a:r>
            <a:endParaRPr b="1" i="0" sz="3200" u="none" cap="none" strike="noStrike">
              <a:solidFill>
                <a:schemeClr val="accent4"/>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1400"/>
              <a:buFont typeface="Arial"/>
              <a:buNone/>
            </a:pPr>
            <a:r>
              <a:rPr b="0" i="0" lang="en" sz="1400" u="none" cap="none" strike="noStrike">
                <a:solidFill>
                  <a:srgbClr val="666666"/>
                </a:solidFill>
                <a:latin typeface="Arial"/>
                <a:ea typeface="Arial"/>
                <a:cs typeface="Arial"/>
                <a:sym typeface="Arial"/>
              </a:rPr>
              <a:t>Water heating</a:t>
            </a:r>
            <a:endParaRPr b="0" i="0" sz="100" u="none" cap="none" strike="noStrike">
              <a:solidFill>
                <a:srgbClr val="666666"/>
              </a:solidFill>
              <a:latin typeface="Arial"/>
              <a:ea typeface="Arial"/>
              <a:cs typeface="Arial"/>
              <a:sym typeface="Arial"/>
            </a:endParaRPr>
          </a:p>
        </p:txBody>
      </p:sp>
      <p:sp>
        <p:nvSpPr>
          <p:cNvPr id="93" name="Google Shape;93;p16"/>
          <p:cNvSpPr txBox="1"/>
          <p:nvPr/>
        </p:nvSpPr>
        <p:spPr>
          <a:xfrm>
            <a:off x="1935850" y="2365663"/>
            <a:ext cx="1466400" cy="751200"/>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Clr>
                <a:srgbClr val="000000"/>
              </a:buClr>
              <a:buSzPts val="3200"/>
              <a:buFont typeface="Arial"/>
              <a:buNone/>
            </a:pPr>
            <a:r>
              <a:rPr b="1" i="0" lang="en" sz="3200" u="none" cap="none" strike="noStrike">
                <a:solidFill>
                  <a:schemeClr val="accent4"/>
                </a:solidFill>
                <a:latin typeface="Arial"/>
                <a:ea typeface="Arial"/>
                <a:cs typeface="Arial"/>
                <a:sym typeface="Arial"/>
              </a:rPr>
              <a:t>64%</a:t>
            </a:r>
            <a:endParaRPr b="1" i="0" sz="3200" u="none" cap="none" strike="noStrike">
              <a:solidFill>
                <a:schemeClr val="accent4"/>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1400"/>
              <a:buFont typeface="Arial"/>
              <a:buNone/>
            </a:pPr>
            <a:r>
              <a:rPr b="0" i="0" lang="en" sz="1400" u="none" cap="none" strike="noStrike">
                <a:solidFill>
                  <a:srgbClr val="666666"/>
                </a:solidFill>
                <a:latin typeface="Arial"/>
                <a:ea typeface="Arial"/>
                <a:cs typeface="Arial"/>
                <a:sym typeface="Arial"/>
              </a:rPr>
              <a:t>Space heating</a:t>
            </a:r>
            <a:endParaRPr b="0" i="0" sz="1400" u="none" cap="none" strike="noStrike">
              <a:solidFill>
                <a:srgbClr val="666666"/>
              </a:solidFill>
              <a:latin typeface="Arial"/>
              <a:ea typeface="Arial"/>
              <a:cs typeface="Arial"/>
              <a:sym typeface="Arial"/>
            </a:endParaRPr>
          </a:p>
        </p:txBody>
      </p:sp>
      <p:sp>
        <p:nvSpPr>
          <p:cNvPr id="94" name="Google Shape;94;p16"/>
          <p:cNvSpPr txBox="1"/>
          <p:nvPr/>
        </p:nvSpPr>
        <p:spPr>
          <a:xfrm>
            <a:off x="6942299" y="2365663"/>
            <a:ext cx="972600" cy="751200"/>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Clr>
                <a:srgbClr val="000000"/>
              </a:buClr>
              <a:buSzPts val="3200"/>
              <a:buFont typeface="Arial"/>
              <a:buNone/>
            </a:pPr>
            <a:r>
              <a:rPr b="1" i="0" lang="en" sz="3200" u="none" cap="none" strike="noStrike">
                <a:solidFill>
                  <a:schemeClr val="accent4"/>
                </a:solidFill>
                <a:latin typeface="Arial"/>
                <a:ea typeface="Arial"/>
                <a:cs typeface="Arial"/>
                <a:sym typeface="Arial"/>
              </a:rPr>
              <a:t>1%</a:t>
            </a:r>
            <a:endParaRPr b="1" i="0" sz="3200" u="none" cap="none" strike="noStrike">
              <a:solidFill>
                <a:schemeClr val="accent4"/>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1400"/>
              <a:buFont typeface="Arial"/>
              <a:buNone/>
            </a:pPr>
            <a:r>
              <a:rPr b="0" i="0" lang="en" sz="1400" u="none" cap="none" strike="noStrike">
                <a:solidFill>
                  <a:srgbClr val="666666"/>
                </a:solidFill>
                <a:latin typeface="Arial"/>
                <a:ea typeface="Arial"/>
                <a:cs typeface="Arial"/>
                <a:sym typeface="Arial"/>
              </a:rPr>
              <a:t>Cooking</a:t>
            </a:r>
            <a:endParaRPr b="0" i="0" sz="100" u="none" cap="none" strike="noStrike">
              <a:solidFill>
                <a:srgbClr val="666666"/>
              </a:solidFill>
              <a:latin typeface="Arial"/>
              <a:ea typeface="Arial"/>
              <a:cs typeface="Arial"/>
              <a:sym typeface="Arial"/>
            </a:endParaRPr>
          </a:p>
        </p:txBody>
      </p:sp>
      <p:pic>
        <p:nvPicPr>
          <p:cNvPr id="95" name="Google Shape;95;p16"/>
          <p:cNvPicPr preferRelativeResize="0"/>
          <p:nvPr/>
        </p:nvPicPr>
        <p:blipFill rotWithShape="1">
          <a:blip r:embed="rId5">
            <a:alphaModFix/>
          </a:blip>
          <a:srcRect b="0" l="0" r="0" t="0"/>
          <a:stretch/>
        </p:blipFill>
        <p:spPr>
          <a:xfrm>
            <a:off x="6018212" y="2333650"/>
            <a:ext cx="924100" cy="644975"/>
          </a:xfrm>
          <a:prstGeom prst="rect">
            <a:avLst/>
          </a:prstGeom>
          <a:noFill/>
          <a:ln>
            <a:noFill/>
          </a:ln>
        </p:spPr>
      </p:pic>
      <p:pic>
        <p:nvPicPr>
          <p:cNvPr id="96" name="Google Shape;96;p16"/>
          <p:cNvPicPr preferRelativeResize="0"/>
          <p:nvPr/>
        </p:nvPicPr>
        <p:blipFill rotWithShape="1">
          <a:blip r:embed="rId6">
            <a:alphaModFix/>
          </a:blip>
          <a:srcRect b="316" l="0" r="0" t="326"/>
          <a:stretch/>
        </p:blipFill>
        <p:spPr>
          <a:xfrm>
            <a:off x="3674543" y="2381175"/>
            <a:ext cx="573707" cy="644975"/>
          </a:xfrm>
          <a:prstGeom prst="rect">
            <a:avLst/>
          </a:prstGeom>
          <a:noFill/>
          <a:ln>
            <a:noFill/>
          </a:ln>
        </p:spPr>
      </p:pic>
      <p:pic>
        <p:nvPicPr>
          <p:cNvPr id="97" name="Google Shape;97;p16"/>
          <p:cNvPicPr preferRelativeResize="0"/>
          <p:nvPr/>
        </p:nvPicPr>
        <p:blipFill rotWithShape="1">
          <a:blip r:embed="rId7">
            <a:alphaModFix/>
          </a:blip>
          <a:srcRect b="0" l="0" r="0" t="0"/>
          <a:stretch/>
        </p:blipFill>
        <p:spPr>
          <a:xfrm>
            <a:off x="1481638" y="2333650"/>
            <a:ext cx="430750" cy="780975"/>
          </a:xfrm>
          <a:prstGeom prst="rect">
            <a:avLst/>
          </a:prstGeom>
          <a:noFill/>
          <a:ln>
            <a:noFill/>
          </a:ln>
        </p:spPr>
      </p:pic>
      <p:pic>
        <p:nvPicPr>
          <p:cNvPr id="98" name="Google Shape;98;p16"/>
          <p:cNvPicPr preferRelativeResize="0"/>
          <p:nvPr/>
        </p:nvPicPr>
        <p:blipFill rotWithShape="1">
          <a:blip r:embed="rId8">
            <a:alphaModFix/>
          </a:blip>
          <a:srcRect b="0" l="0" r="0" t="0"/>
          <a:stretch/>
        </p:blipFill>
        <p:spPr>
          <a:xfrm>
            <a:off x="3512200" y="3959925"/>
            <a:ext cx="1980750" cy="11835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pic>
        <p:nvPicPr>
          <p:cNvPr id="103" name="Google Shape;103;p17"/>
          <p:cNvPicPr preferRelativeResize="0"/>
          <p:nvPr/>
        </p:nvPicPr>
        <p:blipFill rotWithShape="1">
          <a:blip r:embed="rId3">
            <a:alphaModFix/>
          </a:blip>
          <a:srcRect b="30420" l="0" r="1601" t="10084"/>
          <a:stretch/>
        </p:blipFill>
        <p:spPr>
          <a:xfrm>
            <a:off x="0" y="0"/>
            <a:ext cx="9144003" cy="847725"/>
          </a:xfrm>
          <a:prstGeom prst="rect">
            <a:avLst/>
          </a:prstGeom>
          <a:noFill/>
          <a:ln>
            <a:noFill/>
          </a:ln>
        </p:spPr>
      </p:pic>
      <p:sp>
        <p:nvSpPr>
          <p:cNvPr id="104" name="Google Shape;104;p17"/>
          <p:cNvSpPr txBox="1"/>
          <p:nvPr>
            <p:ph idx="4294967295" type="subTitle"/>
          </p:nvPr>
        </p:nvSpPr>
        <p:spPr>
          <a:xfrm>
            <a:off x="412125" y="171450"/>
            <a:ext cx="6407700" cy="695400"/>
          </a:xfrm>
          <a:prstGeom prst="rect">
            <a:avLst/>
          </a:prstGeom>
          <a:noFill/>
          <a:ln>
            <a:noFill/>
          </a:ln>
        </p:spPr>
        <p:txBody>
          <a:bodyPr anchorCtr="0" anchor="t" bIns="91425" lIns="91425" spcFirstLastPara="1" rIns="91425" wrap="square" tIns="91425">
            <a:normAutofit/>
          </a:bodyPr>
          <a:lstStyle/>
          <a:p>
            <a:pPr indent="0" lvl="0" marL="0" marR="0" rtl="0" algn="l">
              <a:lnSpc>
                <a:spcPct val="115000"/>
              </a:lnSpc>
              <a:spcBef>
                <a:spcPts val="0"/>
              </a:spcBef>
              <a:spcAft>
                <a:spcPts val="1200"/>
              </a:spcAft>
              <a:buClr>
                <a:schemeClr val="dk2"/>
              </a:buClr>
              <a:buSzPts val="1800"/>
              <a:buFont typeface="Arial"/>
              <a:buNone/>
            </a:pPr>
            <a:r>
              <a:rPr b="0" i="0" lang="en" sz="2100" u="none" cap="none" strike="noStrike">
                <a:solidFill>
                  <a:schemeClr val="lt1"/>
                </a:solidFill>
                <a:latin typeface="Arial"/>
                <a:ea typeface="Arial"/>
                <a:cs typeface="Arial"/>
                <a:sym typeface="Arial"/>
              </a:rPr>
              <a:t>Zero-carbon electric equipment</a:t>
            </a:r>
            <a:endParaRPr b="0" i="0" sz="2100" u="none" cap="none" strike="noStrike">
              <a:solidFill>
                <a:schemeClr val="lt1"/>
              </a:solidFill>
              <a:latin typeface="Arial"/>
              <a:ea typeface="Arial"/>
              <a:cs typeface="Arial"/>
              <a:sym typeface="Arial"/>
            </a:endParaRPr>
          </a:p>
        </p:txBody>
      </p:sp>
      <p:pic>
        <p:nvPicPr>
          <p:cNvPr id="105" name="Google Shape;105;p17"/>
          <p:cNvPicPr preferRelativeResize="0"/>
          <p:nvPr/>
        </p:nvPicPr>
        <p:blipFill rotWithShape="1">
          <a:blip r:embed="rId4">
            <a:alphaModFix/>
          </a:blip>
          <a:srcRect b="5132" l="14704" r="22070" t="0"/>
          <a:stretch/>
        </p:blipFill>
        <p:spPr>
          <a:xfrm>
            <a:off x="6187825" y="1695050"/>
            <a:ext cx="2112300" cy="2112300"/>
          </a:xfrm>
          <a:prstGeom prst="ellipse">
            <a:avLst/>
          </a:prstGeom>
          <a:noFill/>
          <a:ln cap="flat" cmpd="sng" w="38100">
            <a:solidFill>
              <a:schemeClr val="lt1"/>
            </a:solidFill>
            <a:prstDash val="solid"/>
            <a:round/>
            <a:headEnd len="sm" w="sm" type="none"/>
            <a:tailEnd len="sm" w="sm" type="none"/>
          </a:ln>
          <a:effectLst>
            <a:outerShdw blurRad="57150" rotWithShape="0" algn="bl" dir="5400000" dist="19050">
              <a:srgbClr val="000000">
                <a:alpha val="49411"/>
              </a:srgbClr>
            </a:outerShdw>
          </a:effectLst>
        </p:spPr>
      </p:pic>
      <p:pic>
        <p:nvPicPr>
          <p:cNvPr descr="Environmental and Economic Advantages of Switching to an Electric Heat Pump  - My Green Montgomery : My Green Montgomery" id="106" name="Google Shape;106;p17"/>
          <p:cNvPicPr preferRelativeResize="0"/>
          <p:nvPr/>
        </p:nvPicPr>
        <p:blipFill rotWithShape="1">
          <a:blip r:embed="rId5">
            <a:alphaModFix/>
          </a:blip>
          <a:srcRect b="2307" l="12572" r="39778" t="14080"/>
          <a:stretch/>
        </p:blipFill>
        <p:spPr>
          <a:xfrm>
            <a:off x="1090275" y="1695038"/>
            <a:ext cx="2112300" cy="2112300"/>
          </a:xfrm>
          <a:prstGeom prst="ellipse">
            <a:avLst/>
          </a:prstGeom>
          <a:noFill/>
          <a:ln cap="flat" cmpd="sng" w="38100">
            <a:solidFill>
              <a:schemeClr val="lt1"/>
            </a:solidFill>
            <a:prstDash val="solid"/>
            <a:round/>
            <a:headEnd len="sm" w="sm" type="none"/>
            <a:tailEnd len="sm" w="sm" type="none"/>
          </a:ln>
          <a:effectLst>
            <a:outerShdw blurRad="57150" rotWithShape="0" algn="bl" dir="5400000" dist="19050">
              <a:srgbClr val="000000">
                <a:alpha val="49411"/>
              </a:srgbClr>
            </a:outerShdw>
          </a:effectLst>
        </p:spPr>
      </p:pic>
      <p:sp>
        <p:nvSpPr>
          <p:cNvPr id="107" name="Google Shape;107;p17"/>
          <p:cNvSpPr txBox="1"/>
          <p:nvPr/>
        </p:nvSpPr>
        <p:spPr>
          <a:xfrm>
            <a:off x="1019925" y="1214400"/>
            <a:ext cx="2212500" cy="531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1600"/>
              </a:spcAft>
              <a:buClr>
                <a:srgbClr val="000000"/>
              </a:buClr>
              <a:buSzPts val="1600"/>
              <a:buFont typeface="Arial"/>
              <a:buNone/>
            </a:pPr>
            <a:r>
              <a:rPr b="0" i="0" lang="en" sz="1600" u="none" cap="none" strike="noStrike">
                <a:solidFill>
                  <a:srgbClr val="666666"/>
                </a:solidFill>
                <a:latin typeface="Arial"/>
                <a:ea typeface="Arial"/>
                <a:cs typeface="Arial"/>
                <a:sym typeface="Arial"/>
              </a:rPr>
              <a:t>Electric heat pump</a:t>
            </a:r>
            <a:endParaRPr b="0" i="0" sz="1600" u="none" cap="none" strike="noStrike">
              <a:solidFill>
                <a:srgbClr val="666666"/>
              </a:solidFill>
              <a:latin typeface="Arial"/>
              <a:ea typeface="Arial"/>
              <a:cs typeface="Arial"/>
              <a:sym typeface="Arial"/>
            </a:endParaRPr>
          </a:p>
        </p:txBody>
      </p:sp>
      <p:sp>
        <p:nvSpPr>
          <p:cNvPr id="108" name="Google Shape;108;p17"/>
          <p:cNvSpPr txBox="1"/>
          <p:nvPr/>
        </p:nvSpPr>
        <p:spPr>
          <a:xfrm>
            <a:off x="6119725" y="1214400"/>
            <a:ext cx="2183100" cy="443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1600"/>
              </a:spcAft>
              <a:buClr>
                <a:srgbClr val="000000"/>
              </a:buClr>
              <a:buSzPts val="1600"/>
              <a:buFont typeface="Arial"/>
              <a:buNone/>
            </a:pPr>
            <a:r>
              <a:rPr b="0" i="0" lang="en" sz="1600" u="none" cap="none" strike="noStrike">
                <a:solidFill>
                  <a:srgbClr val="666666"/>
                </a:solidFill>
                <a:latin typeface="Arial"/>
                <a:ea typeface="Arial"/>
                <a:cs typeface="Arial"/>
                <a:sym typeface="Arial"/>
              </a:rPr>
              <a:t>Induction stove</a:t>
            </a:r>
            <a:endParaRPr b="0" i="0" sz="1600" u="none" cap="none" strike="noStrike">
              <a:solidFill>
                <a:srgbClr val="666666"/>
              </a:solidFill>
              <a:latin typeface="Arial"/>
              <a:ea typeface="Arial"/>
              <a:cs typeface="Arial"/>
              <a:sym typeface="Arial"/>
            </a:endParaRPr>
          </a:p>
        </p:txBody>
      </p:sp>
      <p:sp>
        <p:nvSpPr>
          <p:cNvPr id="109" name="Google Shape;109;p17"/>
          <p:cNvSpPr txBox="1"/>
          <p:nvPr/>
        </p:nvSpPr>
        <p:spPr>
          <a:xfrm>
            <a:off x="3489325" y="1214400"/>
            <a:ext cx="2381400" cy="480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1600"/>
              </a:spcAft>
              <a:buClr>
                <a:srgbClr val="000000"/>
              </a:buClr>
              <a:buSzPts val="1600"/>
              <a:buFont typeface="Arial"/>
              <a:buNone/>
            </a:pPr>
            <a:r>
              <a:rPr b="0" i="0" lang="en" sz="1600" u="none" cap="none" strike="noStrike">
                <a:solidFill>
                  <a:srgbClr val="666666"/>
                </a:solidFill>
                <a:latin typeface="Arial"/>
                <a:ea typeface="Arial"/>
                <a:cs typeface="Arial"/>
                <a:sym typeface="Arial"/>
              </a:rPr>
              <a:t>Electric water heater</a:t>
            </a:r>
            <a:endParaRPr b="0" i="0" sz="1600" u="none" cap="none" strike="noStrike">
              <a:solidFill>
                <a:srgbClr val="666666"/>
              </a:solidFill>
              <a:latin typeface="Arial"/>
              <a:ea typeface="Arial"/>
              <a:cs typeface="Arial"/>
              <a:sym typeface="Arial"/>
            </a:endParaRPr>
          </a:p>
        </p:txBody>
      </p:sp>
      <p:pic>
        <p:nvPicPr>
          <p:cNvPr id="110" name="Google Shape;110;p17"/>
          <p:cNvPicPr preferRelativeResize="0"/>
          <p:nvPr/>
        </p:nvPicPr>
        <p:blipFill rotWithShape="1">
          <a:blip r:embed="rId6">
            <a:alphaModFix/>
          </a:blip>
          <a:srcRect b="4978" l="7033" r="23604" t="1431"/>
          <a:stretch/>
        </p:blipFill>
        <p:spPr>
          <a:xfrm>
            <a:off x="3644131" y="1695050"/>
            <a:ext cx="2112300" cy="2112300"/>
          </a:xfrm>
          <a:prstGeom prst="ellipse">
            <a:avLst/>
          </a:prstGeom>
          <a:noFill/>
          <a:ln cap="flat" cmpd="sng" w="38100">
            <a:solidFill>
              <a:schemeClr val="lt1"/>
            </a:solidFill>
            <a:prstDash val="solid"/>
            <a:round/>
            <a:headEnd len="sm" w="sm" type="none"/>
            <a:tailEnd len="sm" w="sm" type="none"/>
          </a:ln>
          <a:effectLst>
            <a:outerShdw blurRad="57150" rotWithShape="0" algn="bl" dir="5400000" dist="19050">
              <a:srgbClr val="000000">
                <a:alpha val="49411"/>
              </a:srgbClr>
            </a:outerShdw>
          </a:effectLst>
        </p:spPr>
      </p:pic>
      <p:pic>
        <p:nvPicPr>
          <p:cNvPr id="111" name="Google Shape;111;p17"/>
          <p:cNvPicPr preferRelativeResize="0"/>
          <p:nvPr/>
        </p:nvPicPr>
        <p:blipFill rotWithShape="1">
          <a:blip r:embed="rId7">
            <a:alphaModFix/>
          </a:blip>
          <a:srcRect b="0" l="0" r="0" t="0"/>
          <a:stretch/>
        </p:blipFill>
        <p:spPr>
          <a:xfrm>
            <a:off x="3693300" y="3980525"/>
            <a:ext cx="1810849" cy="11861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pic>
        <p:nvPicPr>
          <p:cNvPr id="116" name="Google Shape;116;p18"/>
          <p:cNvPicPr preferRelativeResize="0"/>
          <p:nvPr/>
        </p:nvPicPr>
        <p:blipFill rotWithShape="1">
          <a:blip r:embed="rId3">
            <a:alphaModFix/>
          </a:blip>
          <a:srcRect b="30420" l="0" r="1601" t="10084"/>
          <a:stretch/>
        </p:blipFill>
        <p:spPr>
          <a:xfrm>
            <a:off x="0" y="0"/>
            <a:ext cx="9144003" cy="847725"/>
          </a:xfrm>
          <a:prstGeom prst="rect">
            <a:avLst/>
          </a:prstGeom>
          <a:noFill/>
          <a:ln>
            <a:noFill/>
          </a:ln>
        </p:spPr>
      </p:pic>
      <p:sp>
        <p:nvSpPr>
          <p:cNvPr id="117" name="Google Shape;117;p18"/>
          <p:cNvSpPr txBox="1"/>
          <p:nvPr>
            <p:ph idx="4294967295" type="subTitle"/>
          </p:nvPr>
        </p:nvSpPr>
        <p:spPr>
          <a:xfrm>
            <a:off x="412125" y="171450"/>
            <a:ext cx="8035200" cy="695400"/>
          </a:xfrm>
          <a:prstGeom prst="rect">
            <a:avLst/>
          </a:prstGeom>
          <a:noFill/>
          <a:ln>
            <a:noFill/>
          </a:ln>
        </p:spPr>
        <p:txBody>
          <a:bodyPr anchorCtr="0" anchor="t" bIns="91425" lIns="91425" spcFirstLastPara="1" rIns="91425" wrap="square" tIns="91425">
            <a:normAutofit/>
          </a:bodyPr>
          <a:lstStyle/>
          <a:p>
            <a:pPr indent="0" lvl="0" marL="0" marR="0" rtl="0" algn="l">
              <a:lnSpc>
                <a:spcPct val="115000"/>
              </a:lnSpc>
              <a:spcBef>
                <a:spcPts val="0"/>
              </a:spcBef>
              <a:spcAft>
                <a:spcPts val="1200"/>
              </a:spcAft>
              <a:buClr>
                <a:schemeClr val="dk2"/>
              </a:buClr>
              <a:buSzPts val="1800"/>
              <a:buFont typeface="Arial"/>
              <a:buNone/>
            </a:pPr>
            <a:r>
              <a:rPr b="0" i="0" lang="en" sz="2100" u="none" cap="none" strike="noStrike">
                <a:solidFill>
                  <a:schemeClr val="lt1"/>
                </a:solidFill>
                <a:latin typeface="Arial"/>
                <a:ea typeface="Arial"/>
                <a:cs typeface="Arial"/>
                <a:sym typeface="Arial"/>
              </a:rPr>
              <a:t>Zero carbon energy systems - MURBs</a:t>
            </a:r>
            <a:endParaRPr b="0" i="0" sz="2100" u="none" cap="none" strike="noStrike">
              <a:solidFill>
                <a:schemeClr val="lt1"/>
              </a:solidFill>
              <a:latin typeface="Arial"/>
              <a:ea typeface="Arial"/>
              <a:cs typeface="Arial"/>
              <a:sym typeface="Arial"/>
            </a:endParaRPr>
          </a:p>
        </p:txBody>
      </p:sp>
      <p:pic>
        <p:nvPicPr>
          <p:cNvPr id="118" name="Google Shape;118;p18"/>
          <p:cNvPicPr preferRelativeResize="0"/>
          <p:nvPr/>
        </p:nvPicPr>
        <p:blipFill rotWithShape="1">
          <a:blip r:embed="rId4">
            <a:alphaModFix/>
          </a:blip>
          <a:srcRect b="0" l="0" r="5220" t="0"/>
          <a:stretch/>
        </p:blipFill>
        <p:spPr>
          <a:xfrm>
            <a:off x="0" y="847725"/>
            <a:ext cx="5428710" cy="4295773"/>
          </a:xfrm>
          <a:prstGeom prst="rect">
            <a:avLst/>
          </a:prstGeom>
          <a:noFill/>
          <a:ln>
            <a:noFill/>
          </a:ln>
        </p:spPr>
      </p:pic>
      <p:pic>
        <p:nvPicPr>
          <p:cNvPr id="119" name="Google Shape;119;p18"/>
          <p:cNvPicPr preferRelativeResize="0"/>
          <p:nvPr/>
        </p:nvPicPr>
        <p:blipFill rotWithShape="1">
          <a:blip r:embed="rId5">
            <a:alphaModFix/>
          </a:blip>
          <a:srcRect b="18751" l="0" r="44444" t="18753"/>
          <a:stretch/>
        </p:blipFill>
        <p:spPr>
          <a:xfrm>
            <a:off x="5099700" y="1209975"/>
            <a:ext cx="4044300" cy="3412200"/>
          </a:xfrm>
          <a:prstGeom prst="rect">
            <a:avLst/>
          </a:prstGeom>
          <a:noFill/>
          <a:ln cap="flat" cmpd="sng" w="9525">
            <a:solidFill>
              <a:schemeClr val="lt1"/>
            </a:solidFill>
            <a:prstDash val="solid"/>
            <a:round/>
            <a:headEnd len="sm" w="sm" type="none"/>
            <a:tailEnd len="sm" w="sm" type="none"/>
          </a:ln>
          <a:effectLst>
            <a:outerShdw blurRad="57150" rotWithShape="0" algn="bl" dir="5400000" dist="19050">
              <a:srgbClr val="000000">
                <a:alpha val="49411"/>
              </a:srgbClr>
            </a:outerShdw>
          </a:effectLst>
        </p:spPr>
      </p:pic>
      <p:sp>
        <p:nvSpPr>
          <p:cNvPr id="120" name="Google Shape;120;p18"/>
          <p:cNvSpPr txBox="1"/>
          <p:nvPr>
            <p:ph type="title"/>
          </p:nvPr>
        </p:nvSpPr>
        <p:spPr>
          <a:xfrm>
            <a:off x="6108000" y="4648750"/>
            <a:ext cx="2804700" cy="382500"/>
          </a:xfrm>
          <a:prstGeom prst="rect">
            <a:avLst/>
          </a:prstGeom>
          <a:noFill/>
          <a:ln>
            <a:noFill/>
          </a:ln>
        </p:spPr>
        <p:txBody>
          <a:bodyPr anchorCtr="0" anchor="t" bIns="91425" lIns="91425" spcFirstLastPara="1" rIns="91425" wrap="square" tIns="91425">
            <a:normAutofit/>
          </a:bodyPr>
          <a:lstStyle/>
          <a:p>
            <a:pPr indent="0" lvl="0" marL="0" rtl="0" algn="r">
              <a:lnSpc>
                <a:spcPct val="100000"/>
              </a:lnSpc>
              <a:spcBef>
                <a:spcPts val="0"/>
              </a:spcBef>
              <a:spcAft>
                <a:spcPts val="0"/>
              </a:spcAft>
              <a:buSzPts val="990"/>
              <a:buNone/>
            </a:pPr>
            <a:r>
              <a:rPr i="1" lang="en" sz="1050">
                <a:solidFill>
                  <a:srgbClr val="666666"/>
                </a:solidFill>
              </a:rPr>
              <a:t>Courtesy Innovation Building Group</a:t>
            </a:r>
            <a:endParaRPr i="1" sz="1050">
              <a:solidFill>
                <a:srgbClr val="666666"/>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pic>
        <p:nvPicPr>
          <p:cNvPr id="125" name="Google Shape;125;p19"/>
          <p:cNvPicPr preferRelativeResize="0"/>
          <p:nvPr/>
        </p:nvPicPr>
        <p:blipFill rotWithShape="1">
          <a:blip r:embed="rId3">
            <a:alphaModFix/>
          </a:blip>
          <a:srcRect b="0" l="2266" r="0" t="0"/>
          <a:stretch/>
        </p:blipFill>
        <p:spPr>
          <a:xfrm>
            <a:off x="0" y="607100"/>
            <a:ext cx="5757926" cy="4536398"/>
          </a:xfrm>
          <a:prstGeom prst="rect">
            <a:avLst/>
          </a:prstGeom>
          <a:noFill/>
          <a:ln>
            <a:noFill/>
          </a:ln>
        </p:spPr>
      </p:pic>
      <p:pic>
        <p:nvPicPr>
          <p:cNvPr id="126" name="Google Shape;126;p19"/>
          <p:cNvPicPr preferRelativeResize="0"/>
          <p:nvPr/>
        </p:nvPicPr>
        <p:blipFill rotWithShape="1">
          <a:blip r:embed="rId4">
            <a:alphaModFix/>
          </a:blip>
          <a:srcRect b="30420" l="0" r="1601" t="10084"/>
          <a:stretch/>
        </p:blipFill>
        <p:spPr>
          <a:xfrm>
            <a:off x="0" y="0"/>
            <a:ext cx="9144003" cy="847725"/>
          </a:xfrm>
          <a:prstGeom prst="rect">
            <a:avLst/>
          </a:prstGeom>
          <a:noFill/>
          <a:ln>
            <a:noFill/>
          </a:ln>
        </p:spPr>
      </p:pic>
      <p:sp>
        <p:nvSpPr>
          <p:cNvPr id="127" name="Google Shape;127;p19"/>
          <p:cNvSpPr txBox="1"/>
          <p:nvPr>
            <p:ph idx="4294967295" type="subTitle"/>
          </p:nvPr>
        </p:nvSpPr>
        <p:spPr>
          <a:xfrm>
            <a:off x="412125" y="171450"/>
            <a:ext cx="8035200" cy="695400"/>
          </a:xfrm>
          <a:prstGeom prst="rect">
            <a:avLst/>
          </a:prstGeom>
          <a:noFill/>
          <a:ln>
            <a:noFill/>
          </a:ln>
        </p:spPr>
        <p:txBody>
          <a:bodyPr anchorCtr="0" anchor="t" bIns="91425" lIns="91425" spcFirstLastPara="1" rIns="91425" wrap="square" tIns="91425">
            <a:normAutofit/>
          </a:bodyPr>
          <a:lstStyle/>
          <a:p>
            <a:pPr indent="0" lvl="0" marL="0" marR="0" rtl="0" algn="l">
              <a:lnSpc>
                <a:spcPct val="115000"/>
              </a:lnSpc>
              <a:spcBef>
                <a:spcPts val="0"/>
              </a:spcBef>
              <a:spcAft>
                <a:spcPts val="1200"/>
              </a:spcAft>
              <a:buClr>
                <a:schemeClr val="dk2"/>
              </a:buClr>
              <a:buSzPts val="1800"/>
              <a:buFont typeface="Arial"/>
              <a:buNone/>
            </a:pPr>
            <a:r>
              <a:rPr b="0" i="0" lang="en" sz="2100" u="none" cap="none" strike="noStrike">
                <a:solidFill>
                  <a:schemeClr val="lt1"/>
                </a:solidFill>
                <a:latin typeface="Arial"/>
                <a:ea typeface="Arial"/>
                <a:cs typeface="Arial"/>
                <a:sym typeface="Arial"/>
              </a:rPr>
              <a:t>Zero carbon energy systems - Civic facilities</a:t>
            </a:r>
            <a:endParaRPr b="0" i="0" sz="2100" u="none" cap="none" strike="noStrike">
              <a:solidFill>
                <a:schemeClr val="lt1"/>
              </a:solidFill>
              <a:latin typeface="Arial"/>
              <a:ea typeface="Arial"/>
              <a:cs typeface="Arial"/>
              <a:sym typeface="Arial"/>
            </a:endParaRPr>
          </a:p>
        </p:txBody>
      </p:sp>
      <p:sp>
        <p:nvSpPr>
          <p:cNvPr id="128" name="Google Shape;128;p19"/>
          <p:cNvSpPr txBox="1"/>
          <p:nvPr>
            <p:ph type="title"/>
          </p:nvPr>
        </p:nvSpPr>
        <p:spPr>
          <a:xfrm>
            <a:off x="5973075" y="4658275"/>
            <a:ext cx="2892000" cy="3825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990"/>
              <a:buNone/>
            </a:pPr>
            <a:r>
              <a:rPr i="1" lang="en" sz="950">
                <a:solidFill>
                  <a:srgbClr val="666666"/>
                </a:solidFill>
              </a:rPr>
              <a:t>Courtesy HCMA, inBlue / ULTRAAQUA group</a:t>
            </a:r>
            <a:endParaRPr i="1" sz="950">
              <a:solidFill>
                <a:srgbClr val="666666"/>
              </a:solidFill>
            </a:endParaRPr>
          </a:p>
        </p:txBody>
      </p:sp>
      <p:pic>
        <p:nvPicPr>
          <p:cNvPr id="129" name="Google Shape;129;p19"/>
          <p:cNvPicPr preferRelativeResize="0"/>
          <p:nvPr/>
        </p:nvPicPr>
        <p:blipFill rotWithShape="1">
          <a:blip r:embed="rId5">
            <a:alphaModFix/>
          </a:blip>
          <a:srcRect b="0" l="0" r="0" t="0"/>
          <a:stretch/>
        </p:blipFill>
        <p:spPr>
          <a:xfrm>
            <a:off x="5499800" y="1028350"/>
            <a:ext cx="2532900" cy="2532900"/>
          </a:xfrm>
          <a:prstGeom prst="ellipse">
            <a:avLst/>
          </a:prstGeom>
          <a:noFill/>
          <a:ln cap="flat" cmpd="sng" w="28575">
            <a:solidFill>
              <a:srgbClr val="B7B7B7"/>
            </a:solidFill>
            <a:prstDash val="solid"/>
            <a:round/>
            <a:headEnd len="sm" w="sm" type="none"/>
            <a:tailEnd len="sm" w="sm" type="none"/>
          </a:ln>
          <a:effectLst>
            <a:outerShdw blurRad="57150" rotWithShape="0" algn="bl" dir="5400000" dist="19050">
              <a:srgbClr val="000000">
                <a:alpha val="49411"/>
              </a:srgbClr>
            </a:outerShdw>
          </a:effectLst>
        </p:spPr>
      </p:pic>
      <p:sp>
        <p:nvSpPr>
          <p:cNvPr id="130" name="Google Shape;130;p19"/>
          <p:cNvSpPr txBox="1"/>
          <p:nvPr/>
        </p:nvSpPr>
        <p:spPr>
          <a:xfrm>
            <a:off x="5973075" y="3646550"/>
            <a:ext cx="3123300" cy="69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1600"/>
              </a:spcAft>
              <a:buClr>
                <a:srgbClr val="000000"/>
              </a:buClr>
              <a:buSzPts val="1500"/>
              <a:buFont typeface="Arial"/>
              <a:buNone/>
            </a:pPr>
            <a:r>
              <a:rPr b="0" i="0" lang="en" sz="1500" u="none" cap="none" strike="noStrike">
                <a:solidFill>
                  <a:srgbClr val="666666"/>
                </a:solidFill>
                <a:latin typeface="Arial"/>
                <a:ea typeface="Arial"/>
                <a:cs typeface="Arial"/>
                <a:sym typeface="Arial"/>
              </a:rPr>
              <a:t>Gravity-fed filtration system dramatically reduces energy use</a:t>
            </a:r>
            <a:endParaRPr b="0" i="0" sz="1500" u="none" cap="none" strike="noStrike">
              <a:solidFill>
                <a:srgbClr val="666666"/>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pic>
        <p:nvPicPr>
          <p:cNvPr id="135" name="Google Shape;135;p20"/>
          <p:cNvPicPr preferRelativeResize="0"/>
          <p:nvPr/>
        </p:nvPicPr>
        <p:blipFill rotWithShape="1">
          <a:blip r:embed="rId3">
            <a:alphaModFix/>
          </a:blip>
          <a:srcRect b="0" l="0" r="0" t="0"/>
          <a:stretch/>
        </p:blipFill>
        <p:spPr>
          <a:xfrm>
            <a:off x="1457325" y="1489400"/>
            <a:ext cx="6112876" cy="168940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pic>
        <p:nvPicPr>
          <p:cNvPr id="140" name="Google Shape;140;p21"/>
          <p:cNvPicPr preferRelativeResize="0"/>
          <p:nvPr/>
        </p:nvPicPr>
        <p:blipFill rotWithShape="1">
          <a:blip r:embed="rId3">
            <a:alphaModFix/>
          </a:blip>
          <a:srcRect b="6685" l="0" r="1601" t="33817"/>
          <a:stretch/>
        </p:blipFill>
        <p:spPr>
          <a:xfrm>
            <a:off x="0" y="0"/>
            <a:ext cx="9144003" cy="847725"/>
          </a:xfrm>
          <a:prstGeom prst="rect">
            <a:avLst/>
          </a:prstGeom>
          <a:noFill/>
          <a:ln>
            <a:noFill/>
          </a:ln>
        </p:spPr>
      </p:pic>
      <p:sp>
        <p:nvSpPr>
          <p:cNvPr id="141" name="Google Shape;141;p21"/>
          <p:cNvSpPr txBox="1"/>
          <p:nvPr>
            <p:ph idx="4294967295" type="subTitle"/>
          </p:nvPr>
        </p:nvSpPr>
        <p:spPr>
          <a:xfrm>
            <a:off x="412125" y="171450"/>
            <a:ext cx="6407700" cy="695400"/>
          </a:xfrm>
          <a:prstGeom prst="rect">
            <a:avLst/>
          </a:prstGeom>
          <a:noFill/>
          <a:ln>
            <a:noFill/>
          </a:ln>
        </p:spPr>
        <p:txBody>
          <a:bodyPr anchorCtr="0" anchor="t" bIns="91425" lIns="91425" spcFirstLastPara="1" rIns="91425" wrap="square" tIns="91425">
            <a:normAutofit/>
          </a:bodyPr>
          <a:lstStyle/>
          <a:p>
            <a:pPr indent="0" lvl="0" marL="0" marR="0" rtl="0" algn="l">
              <a:lnSpc>
                <a:spcPct val="115000"/>
              </a:lnSpc>
              <a:spcBef>
                <a:spcPts val="0"/>
              </a:spcBef>
              <a:spcAft>
                <a:spcPts val="1200"/>
              </a:spcAft>
              <a:buClr>
                <a:schemeClr val="dk2"/>
              </a:buClr>
              <a:buSzPts val="1800"/>
              <a:buFont typeface="Arial"/>
              <a:buNone/>
            </a:pPr>
            <a:r>
              <a:rPr b="0" i="0" lang="en" sz="2100" u="none" cap="none" strike="noStrike">
                <a:solidFill>
                  <a:schemeClr val="lt1"/>
                </a:solidFill>
                <a:latin typeface="Arial"/>
                <a:ea typeface="Arial"/>
                <a:cs typeface="Arial"/>
                <a:sym typeface="Arial"/>
              </a:rPr>
              <a:t>Origin of the new regulation</a:t>
            </a:r>
            <a:endParaRPr b="0" i="0" sz="2100" u="none" cap="none" strike="noStrike">
              <a:solidFill>
                <a:schemeClr val="lt1"/>
              </a:solidFill>
              <a:latin typeface="Arial"/>
              <a:ea typeface="Arial"/>
              <a:cs typeface="Arial"/>
              <a:sym typeface="Arial"/>
            </a:endParaRPr>
          </a:p>
        </p:txBody>
      </p:sp>
      <p:sp>
        <p:nvSpPr>
          <p:cNvPr id="142" name="Google Shape;142;p21"/>
          <p:cNvSpPr txBox="1"/>
          <p:nvPr/>
        </p:nvSpPr>
        <p:spPr>
          <a:xfrm>
            <a:off x="412125" y="1551000"/>
            <a:ext cx="4293300" cy="3011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rPr b="0" i="0" lang="en" sz="2100" u="none" cap="none" strike="noStrike">
                <a:solidFill>
                  <a:srgbClr val="666666"/>
                </a:solidFill>
                <a:latin typeface="Arial"/>
                <a:ea typeface="Arial"/>
                <a:cs typeface="Arial"/>
                <a:sym typeface="Arial"/>
              </a:rPr>
              <a:t>“</a:t>
            </a:r>
            <a:r>
              <a:rPr b="1" i="0" lang="en" sz="2100" u="none" cap="none" strike="noStrike">
                <a:solidFill>
                  <a:srgbClr val="666666"/>
                </a:solidFill>
                <a:latin typeface="Arial"/>
                <a:ea typeface="Arial"/>
                <a:cs typeface="Arial"/>
                <a:sym typeface="Arial"/>
              </a:rPr>
              <a:t>By 2030, all new buildings will be zero carbon</a:t>
            </a:r>
            <a:r>
              <a:rPr b="0" i="0" lang="en" sz="2100" u="none" cap="none" strike="noStrike">
                <a:solidFill>
                  <a:srgbClr val="666666"/>
                </a:solidFill>
                <a:latin typeface="Arial"/>
                <a:ea typeface="Arial"/>
                <a:cs typeface="Arial"/>
                <a:sym typeface="Arial"/>
              </a:rPr>
              <a:t>, and all new space and water heating equipment will meet the highest standards for efficiency.”</a:t>
            </a:r>
            <a:endParaRPr b="0" i="0" sz="2100" u="none" cap="none" strike="noStrike">
              <a:solidFill>
                <a:srgbClr val="666666"/>
              </a:solidFill>
              <a:latin typeface="Arial"/>
              <a:ea typeface="Arial"/>
              <a:cs typeface="Arial"/>
              <a:sym typeface="Arial"/>
            </a:endParaRPr>
          </a:p>
          <a:p>
            <a:pPr indent="0" lvl="0" marL="0" marR="0" rtl="0" algn="l">
              <a:lnSpc>
                <a:spcPct val="100000"/>
              </a:lnSpc>
              <a:spcBef>
                <a:spcPts val="1600"/>
              </a:spcBef>
              <a:spcAft>
                <a:spcPts val="1600"/>
              </a:spcAft>
              <a:buClr>
                <a:srgbClr val="000000"/>
              </a:buClr>
              <a:buSzPts val="1800"/>
              <a:buFont typeface="Arial"/>
              <a:buNone/>
            </a:pPr>
            <a:r>
              <a:rPr b="0" i="1" lang="en" sz="1800" u="none" cap="none" strike="noStrike">
                <a:solidFill>
                  <a:srgbClr val="666666"/>
                </a:solidFill>
                <a:latin typeface="Arial"/>
                <a:ea typeface="Arial"/>
                <a:cs typeface="Arial"/>
                <a:sym typeface="Arial"/>
              </a:rPr>
              <a:t>– CleanBC Roadmap to 2030</a:t>
            </a:r>
            <a:endParaRPr b="0" i="1" sz="1800" u="none" cap="none" strike="noStrike">
              <a:solidFill>
                <a:srgbClr val="666666"/>
              </a:solidFill>
              <a:latin typeface="Arial"/>
              <a:ea typeface="Arial"/>
              <a:cs typeface="Arial"/>
              <a:sym typeface="Arial"/>
            </a:endParaRPr>
          </a:p>
        </p:txBody>
      </p:sp>
      <p:pic>
        <p:nvPicPr>
          <p:cNvPr id="143" name="Google Shape;143;p21"/>
          <p:cNvPicPr preferRelativeResize="0"/>
          <p:nvPr/>
        </p:nvPicPr>
        <p:blipFill rotWithShape="1">
          <a:blip r:embed="rId4">
            <a:alphaModFix/>
          </a:blip>
          <a:srcRect b="0" l="0" r="0" t="0"/>
          <a:stretch/>
        </p:blipFill>
        <p:spPr>
          <a:xfrm>
            <a:off x="5168320" y="2"/>
            <a:ext cx="3975681" cy="514350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