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4"/>
  </p:notesMasterIdLst>
  <p:sldIdLst>
    <p:sldId id="256" r:id="rId5"/>
    <p:sldId id="268" r:id="rId6"/>
    <p:sldId id="257" r:id="rId7"/>
    <p:sldId id="285" r:id="rId8"/>
    <p:sldId id="286" r:id="rId9"/>
    <p:sldId id="287" r:id="rId10"/>
    <p:sldId id="275" r:id="rId11"/>
    <p:sldId id="259" r:id="rId12"/>
    <p:sldId id="263" r:id="rId13"/>
    <p:sldId id="262" r:id="rId14"/>
    <p:sldId id="265" r:id="rId15"/>
    <p:sldId id="261" r:id="rId16"/>
    <p:sldId id="264" r:id="rId17"/>
    <p:sldId id="279" r:id="rId18"/>
    <p:sldId id="272" r:id="rId19"/>
    <p:sldId id="271" r:id="rId20"/>
    <p:sldId id="281" r:id="rId21"/>
    <p:sldId id="288" r:id="rId22"/>
    <p:sldId id="273" r:id="rId23"/>
  </p:sldIdLst>
  <p:sldSz cx="24384000" cy="13716000"/>
  <p:notesSz cx="6858000" cy="9144000"/>
  <p:embeddedFontLst>
    <p:embeddedFont>
      <p:font typeface="Open Sans" panose="020B0606030504020204" pitchFamily="34" charset="0"/>
      <p:regular r:id="rId25"/>
    </p:embeddedFont>
    <p:embeddedFont>
      <p:font typeface="Helvetica Neue"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godoYf2b7CzT8p824b66tRlRRzL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7AB"/>
    <a:srgbClr val="57B271"/>
    <a:srgbClr val="4C4888"/>
    <a:srgbClr val="FBAB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549" autoAdjust="0"/>
  </p:normalViewPr>
  <p:slideViewPr>
    <p:cSldViewPr snapToGrid="0">
      <p:cViewPr varScale="1">
        <p:scale>
          <a:sx n="20" d="100"/>
          <a:sy n="20" d="100"/>
        </p:scale>
        <p:origin x="87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7.xml"/><Relationship Id="rId34" Type="http://customschemas.google.com/relationships/presentationmetadata" Target="meta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5"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file:///\\ig.local\fs\public\van\Research%20and%20Planning%20Team\4%20-%20Provincial%20Plans%20&amp;%20Programs\Muni%20Power\Modelling\Actions%20Impact%20Summary_Targets%20-%20V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ig.local\fs\public\van\Research%20and%20Planning%20Team\4%20-%20Provincial%20Plans%20&amp;%20Programs\Muni%20Power\Modelling\Actions%20Impact%20Summary_Targets%20-%20V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954061411609956E-2"/>
          <c:y val="2.3793566330915797E-2"/>
          <c:w val="0.70026565605612401"/>
          <c:h val="0.9134556411150101"/>
        </c:manualLayout>
      </c:layout>
      <c:lineChart>
        <c:grouping val="standard"/>
        <c:varyColors val="0"/>
        <c:ser>
          <c:idx val="7"/>
          <c:order val="0"/>
          <c:tx>
            <c:strRef>
              <c:f>'Scen Charts'!$G$3</c:f>
              <c:strCache>
                <c:ptCount val="1"/>
                <c:pt idx="0">
                  <c:v>Business-as-usual</c:v>
                </c:pt>
              </c:strCache>
            </c:strRef>
          </c:tx>
          <c:spPr>
            <a:ln w="76200" cap="rnd">
              <a:solidFill>
                <a:srgbClr val="FFC000"/>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Charts'!$G$4:$G$39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6762.9222666362184</c:v>
                </c:pt>
                <c:pt idx="8">
                  <c:v>6734.6337368609857</c:v>
                </c:pt>
                <c:pt idx="9">
                  <c:v>6707.9267655145413</c:v>
                </c:pt>
                <c:pt idx="10">
                  <c:v>6681.4503369815411</c:v>
                </c:pt>
                <c:pt idx="11">
                  <c:v>6660.2986691821525</c:v>
                </c:pt>
                <c:pt idx="12">
                  <c:v>6636.8283072510312</c:v>
                </c:pt>
                <c:pt idx="13">
                  <c:v>6610.5257606539708</c:v>
                </c:pt>
                <c:pt idx="14">
                  <c:v>6586.707399799845</c:v>
                </c:pt>
                <c:pt idx="15">
                  <c:v>6567.1924232199781</c:v>
                </c:pt>
                <c:pt idx="16">
                  <c:v>6535.5931635200568</c:v>
                </c:pt>
                <c:pt idx="17">
                  <c:v>6499.0601515685412</c:v>
                </c:pt>
                <c:pt idx="18">
                  <c:v>6464.8754163417543</c:v>
                </c:pt>
                <c:pt idx="19">
                  <c:v>6432.9059054281461</c:v>
                </c:pt>
                <c:pt idx="20">
                  <c:v>6403.0308691752807</c:v>
                </c:pt>
                <c:pt idx="21">
                  <c:v>6373.1644064453994</c:v>
                </c:pt>
                <c:pt idx="22">
                  <c:v>6345.1023157916861</c:v>
                </c:pt>
                <c:pt idx="23">
                  <c:v>6318.758401657321</c:v>
                </c:pt>
                <c:pt idx="24">
                  <c:v>6294.0524631819399</c:v>
                </c:pt>
                <c:pt idx="25">
                  <c:v>6270.9096712206083</c:v>
                </c:pt>
                <c:pt idx="26">
                  <c:v>6251.0563344421698</c:v>
                </c:pt>
                <c:pt idx="27">
                  <c:v>6232.6895379615717</c:v>
                </c:pt>
                <c:pt idx="28">
                  <c:v>6215.7429784161686</c:v>
                </c:pt>
                <c:pt idx="29">
                  <c:v>6200.154369053711</c:v>
                </c:pt>
                <c:pt idx="30">
                  <c:v>6185.8650905671275</c:v>
                </c:pt>
                <c:pt idx="31">
                  <c:v>6173.5529342604495</c:v>
                </c:pt>
                <c:pt idx="32">
                  <c:v>6162.4527954809628</c:v>
                </c:pt>
                <c:pt idx="33">
                  <c:v>6152.5139488263949</c:v>
                </c:pt>
                <c:pt idx="34">
                  <c:v>6143.6884312120983</c:v>
                </c:pt>
                <c:pt idx="35">
                  <c:v>6135.9308497565107</c:v>
                </c:pt>
              </c:numCache>
            </c:numRef>
          </c:val>
          <c:smooth val="0"/>
          <c:extLst xmlns:c16r2="http://schemas.microsoft.com/office/drawing/2015/06/chart">
            <c:ext xmlns:c16="http://schemas.microsoft.com/office/drawing/2014/chart" uri="{C3380CC4-5D6E-409C-BE32-E72D297353CC}">
              <c16:uniqueId val="{00000000-D94C-4944-8A98-5541689E3EE7}"/>
            </c:ext>
          </c:extLst>
        </c:ser>
        <c:ser>
          <c:idx val="0"/>
          <c:order val="1"/>
          <c:tx>
            <c:strRef>
              <c:f>'Scen Charts'!$H$3</c:f>
              <c:strCache>
                <c:ptCount val="1"/>
                <c:pt idx="0">
                  <c:v>2030 Target: 40% Reduction</c:v>
                </c:pt>
              </c:strCache>
            </c:strRef>
          </c:tx>
          <c:spPr>
            <a:ln w="28575" cap="rnd">
              <a:noFill/>
              <a:round/>
            </a:ln>
            <a:effectLst/>
          </c:spPr>
          <c:marker>
            <c:symbol val="diamond"/>
            <c:size val="10"/>
            <c:spPr>
              <a:solidFill>
                <a:schemeClr val="accent1">
                  <a:alpha val="0"/>
                </a:schemeClr>
              </a:solidFill>
              <a:ln w="9525">
                <a:solidFill>
                  <a:schemeClr val="accent1">
                    <a:alpha val="1000"/>
                  </a:schemeClr>
                </a:solidFill>
              </a:ln>
              <a:effectLst/>
            </c:spPr>
          </c:marker>
          <c:dPt>
            <c:idx val="15"/>
            <c:marker>
              <c:symbol val="diamond"/>
              <c:size val="10"/>
              <c:spPr>
                <a:solidFill>
                  <a:schemeClr val="accent1"/>
                </a:solidFill>
                <a:ln w="9525">
                  <a:solidFill>
                    <a:schemeClr val="accent1">
                      <a:alpha val="1000"/>
                    </a:schemeClr>
                  </a:solidFill>
                </a:ln>
                <a:effectLst>
                  <a:outerShdw sx="1000" sy="1000" algn="ctr" rotWithShape="0">
                    <a:srgbClr val="000000"/>
                  </a:outerShdw>
                </a:effectLst>
              </c:spPr>
            </c:marker>
            <c:bubble3D val="0"/>
            <c:spPr>
              <a:ln w="28575" cap="rnd">
                <a:noFill/>
                <a:round/>
              </a:ln>
              <a:effectLst>
                <a:outerShdw sx="1000" sy="1000" algn="ctr" rotWithShape="0">
                  <a:srgbClr val="000000"/>
                </a:outerShdw>
              </a:effectLst>
            </c:spPr>
            <c:extLst xmlns:c16r2="http://schemas.microsoft.com/office/drawing/2015/06/chart">
              <c:ext xmlns:c16="http://schemas.microsoft.com/office/drawing/2014/chart" uri="{C3380CC4-5D6E-409C-BE32-E72D297353CC}">
                <c16:uniqueId val="{00000001-D94C-4944-8A98-5541689E3EE7}"/>
              </c:ext>
            </c:extLst>
          </c:dPt>
          <c:dLbls>
            <c:dLbl>
              <c:idx val="0"/>
              <c:delete val="1"/>
              <c:extLst xmlns:c16r2="http://schemas.microsoft.com/office/drawing/2015/06/chart">
                <c:ext xmlns:c16="http://schemas.microsoft.com/office/drawing/2014/chart" uri="{C3380CC4-5D6E-409C-BE32-E72D297353CC}">
                  <c16:uniqueId val="{00000002-D94C-4944-8A98-5541689E3EE7}"/>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3-D94C-4944-8A98-5541689E3EE7}"/>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4-D94C-4944-8A98-5541689E3EE7}"/>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5-D94C-4944-8A98-5541689E3EE7}"/>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6-D94C-4944-8A98-5541689E3EE7}"/>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7-D94C-4944-8A98-5541689E3EE7}"/>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8-D94C-4944-8A98-5541689E3EE7}"/>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9-D94C-4944-8A98-5541689E3EE7}"/>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A-D94C-4944-8A98-5541689E3EE7}"/>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0B-D94C-4944-8A98-5541689E3EE7}"/>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0C-D94C-4944-8A98-5541689E3EE7}"/>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0D-D94C-4944-8A98-5541689E3EE7}"/>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0E-D94C-4944-8A98-5541689E3EE7}"/>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0F-D94C-4944-8A98-5541689E3EE7}"/>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10-D94C-4944-8A98-5541689E3EE7}"/>
                </c:ext>
                <c:ext xmlns:c15="http://schemas.microsoft.com/office/drawing/2012/chart" uri="{CE6537A1-D6FC-4f65-9D91-7224C49458BB}"/>
              </c:extLst>
            </c:dLbl>
            <c:dLbl>
              <c:idx val="15"/>
              <c:layout>
                <c:manualLayout>
                  <c:x val="-0.25302530253025302"/>
                  <c:y val="1.6051532884232167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extLst xmlns:c16r2="http://schemas.microsoft.com/office/drawing/2015/06/chart">
                <c:ext xmlns:c16="http://schemas.microsoft.com/office/drawing/2014/chart" uri="{C3380CC4-5D6E-409C-BE32-E72D297353CC}">
                  <c16:uniqueId val="{00000001-D94C-4944-8A98-5541689E3EE7}"/>
                </c:ext>
                <c:ext xmlns:c15="http://schemas.microsoft.com/office/drawing/2012/chart" uri="{CE6537A1-D6FC-4f65-9D91-7224C49458BB}">
                  <c15:layout>
                    <c:manualLayout>
                      <c:w val="0.16443352996716998"/>
                      <c:h val="0.10755492642071426"/>
                    </c:manualLayout>
                  </c15:layout>
                </c:ext>
              </c:extLst>
            </c:dLbl>
            <c:dLbl>
              <c:idx val="16"/>
              <c:delete val="1"/>
              <c:extLst xmlns:c16r2="http://schemas.microsoft.com/office/drawing/2015/06/chart">
                <c:ext xmlns:c16="http://schemas.microsoft.com/office/drawing/2014/chart" uri="{C3380CC4-5D6E-409C-BE32-E72D297353CC}">
                  <c16:uniqueId val="{00000011-D94C-4944-8A98-5541689E3EE7}"/>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12-D94C-4944-8A98-5541689E3EE7}"/>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13-D94C-4944-8A98-5541689E3EE7}"/>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14-D94C-4944-8A98-5541689E3EE7}"/>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15-D94C-4944-8A98-5541689E3EE7}"/>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16-D94C-4944-8A98-5541689E3EE7}"/>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17-D94C-4944-8A98-5541689E3EE7}"/>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18-D94C-4944-8A98-5541689E3EE7}"/>
                </c:ext>
                <c:ext xmlns:c15="http://schemas.microsoft.com/office/drawing/2012/chart" uri="{CE6537A1-D6FC-4f65-9D91-7224C49458BB}"/>
              </c:extLst>
            </c:dLbl>
            <c:dLbl>
              <c:idx val="24"/>
              <c:delete val="1"/>
              <c:extLst xmlns:c16r2="http://schemas.microsoft.com/office/drawing/2015/06/chart">
                <c:ext xmlns:c16="http://schemas.microsoft.com/office/drawing/2014/chart" uri="{C3380CC4-5D6E-409C-BE32-E72D297353CC}">
                  <c16:uniqueId val="{00000019-D94C-4944-8A98-5541689E3EE7}"/>
                </c:ext>
                <c:ext xmlns:c15="http://schemas.microsoft.com/office/drawing/2012/chart" uri="{CE6537A1-D6FC-4f65-9D91-7224C49458BB}"/>
              </c:extLst>
            </c:dLbl>
            <c:dLbl>
              <c:idx val="25"/>
              <c:delete val="1"/>
              <c:extLst xmlns:c16r2="http://schemas.microsoft.com/office/drawing/2015/06/chart">
                <c:ext xmlns:c16="http://schemas.microsoft.com/office/drawing/2014/chart" uri="{C3380CC4-5D6E-409C-BE32-E72D297353CC}">
                  <c16:uniqueId val="{0000001A-D94C-4944-8A98-5541689E3EE7}"/>
                </c:ext>
                <c:ext xmlns:c15="http://schemas.microsoft.com/office/drawing/2012/chart" uri="{CE6537A1-D6FC-4f65-9D91-7224C49458BB}"/>
              </c:extLst>
            </c:dLbl>
            <c:dLbl>
              <c:idx val="26"/>
              <c:delete val="1"/>
              <c:extLst xmlns:c16r2="http://schemas.microsoft.com/office/drawing/2015/06/chart">
                <c:ext xmlns:c16="http://schemas.microsoft.com/office/drawing/2014/chart" uri="{C3380CC4-5D6E-409C-BE32-E72D297353CC}">
                  <c16:uniqueId val="{0000001B-D94C-4944-8A98-5541689E3EE7}"/>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1C-D94C-4944-8A98-5541689E3EE7}"/>
                </c:ext>
                <c:ext xmlns:c15="http://schemas.microsoft.com/office/drawing/2012/chart" uri="{CE6537A1-D6FC-4f65-9D91-7224C49458BB}"/>
              </c:extLst>
            </c:dLbl>
            <c:dLbl>
              <c:idx val="28"/>
              <c:delete val="1"/>
              <c:extLst xmlns:c16r2="http://schemas.microsoft.com/office/drawing/2015/06/chart">
                <c:ext xmlns:c16="http://schemas.microsoft.com/office/drawing/2014/chart" uri="{C3380CC4-5D6E-409C-BE32-E72D297353CC}">
                  <c16:uniqueId val="{0000001D-D94C-4944-8A98-5541689E3EE7}"/>
                </c:ext>
                <c:ext xmlns:c15="http://schemas.microsoft.com/office/drawing/2012/chart" uri="{CE6537A1-D6FC-4f65-9D91-7224C49458BB}"/>
              </c:extLst>
            </c:dLbl>
            <c:dLbl>
              <c:idx val="29"/>
              <c:delete val="1"/>
              <c:extLst xmlns:c16r2="http://schemas.microsoft.com/office/drawing/2015/06/chart">
                <c:ext xmlns:c16="http://schemas.microsoft.com/office/drawing/2014/chart" uri="{C3380CC4-5D6E-409C-BE32-E72D297353CC}">
                  <c16:uniqueId val="{0000001E-D94C-4944-8A98-5541689E3EE7}"/>
                </c:ext>
                <c:ext xmlns:c15="http://schemas.microsoft.com/office/drawing/2012/chart" uri="{CE6537A1-D6FC-4f65-9D91-7224C49458BB}"/>
              </c:extLst>
            </c:dLbl>
            <c:dLbl>
              <c:idx val="30"/>
              <c:delete val="1"/>
              <c:extLst xmlns:c16r2="http://schemas.microsoft.com/office/drawing/2015/06/chart">
                <c:ext xmlns:c16="http://schemas.microsoft.com/office/drawing/2014/chart" uri="{C3380CC4-5D6E-409C-BE32-E72D297353CC}">
                  <c16:uniqueId val="{0000001F-D94C-4944-8A98-5541689E3EE7}"/>
                </c:ext>
                <c:ext xmlns:c15="http://schemas.microsoft.com/office/drawing/2012/chart" uri="{CE6537A1-D6FC-4f65-9D91-7224C49458BB}"/>
              </c:extLst>
            </c:dLbl>
            <c:dLbl>
              <c:idx val="31"/>
              <c:delete val="1"/>
              <c:extLst xmlns:c16r2="http://schemas.microsoft.com/office/drawing/2015/06/chart">
                <c:ext xmlns:c16="http://schemas.microsoft.com/office/drawing/2014/chart" uri="{C3380CC4-5D6E-409C-BE32-E72D297353CC}">
                  <c16:uniqueId val="{00000020-D94C-4944-8A98-5541689E3EE7}"/>
                </c:ext>
                <c:ext xmlns:c15="http://schemas.microsoft.com/office/drawing/2012/chart" uri="{CE6537A1-D6FC-4f65-9D91-7224C49458BB}"/>
              </c:extLst>
            </c:dLbl>
            <c:dLbl>
              <c:idx val="32"/>
              <c:delete val="1"/>
              <c:extLst xmlns:c16r2="http://schemas.microsoft.com/office/drawing/2015/06/chart">
                <c:ext xmlns:c16="http://schemas.microsoft.com/office/drawing/2014/chart" uri="{C3380CC4-5D6E-409C-BE32-E72D297353CC}">
                  <c16:uniqueId val="{00000021-D94C-4944-8A98-5541689E3EE7}"/>
                </c:ext>
                <c:ext xmlns:c15="http://schemas.microsoft.com/office/drawing/2012/chart" uri="{CE6537A1-D6FC-4f65-9D91-7224C49458BB}"/>
              </c:extLst>
            </c:dLbl>
            <c:dLbl>
              <c:idx val="33"/>
              <c:delete val="1"/>
              <c:extLst xmlns:c16r2="http://schemas.microsoft.com/office/drawing/2015/06/chart">
                <c:ext xmlns:c16="http://schemas.microsoft.com/office/drawing/2014/chart" uri="{C3380CC4-5D6E-409C-BE32-E72D297353CC}">
                  <c16:uniqueId val="{00000022-D94C-4944-8A98-5541689E3EE7}"/>
                </c:ext>
                <c:ext xmlns:c15="http://schemas.microsoft.com/office/drawing/2012/chart" uri="{CE6537A1-D6FC-4f65-9D91-7224C49458BB}"/>
              </c:extLst>
            </c:dLbl>
            <c:dLbl>
              <c:idx val="34"/>
              <c:delete val="1"/>
              <c:extLst xmlns:c16r2="http://schemas.microsoft.com/office/drawing/2015/06/chart">
                <c:ext xmlns:c16="http://schemas.microsoft.com/office/drawing/2014/chart" uri="{C3380CC4-5D6E-409C-BE32-E72D297353CC}">
                  <c16:uniqueId val="{00000023-D94C-4944-8A98-5541689E3EE7}"/>
                </c:ext>
                <c:ext xmlns:c15="http://schemas.microsoft.com/office/drawing/2012/chart" uri="{CE6537A1-D6FC-4f65-9D91-7224C49458BB}"/>
              </c:extLst>
            </c:dLbl>
            <c:dLbl>
              <c:idx val="35"/>
              <c:delete val="1"/>
              <c:extLst xmlns:c16r2="http://schemas.microsoft.com/office/drawing/2015/06/chart">
                <c:ext xmlns:c16="http://schemas.microsoft.com/office/drawing/2014/chart" uri="{C3380CC4-5D6E-409C-BE32-E72D297353CC}">
                  <c16:uniqueId val="{00000024-D94C-4944-8A98-5541689E3EE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showLeaderLines val="1"/>
                <c15:leaderLines>
                  <c:spPr>
                    <a:ln w="76200" cap="flat" cmpd="sng" algn="ctr">
                      <a:solidFill>
                        <a:schemeClr val="tx1">
                          <a:lumMod val="35000"/>
                          <a:lumOff val="65000"/>
                        </a:schemeClr>
                      </a:solidFill>
                      <a:round/>
                    </a:ln>
                    <a:effectLst/>
                  </c:spPr>
                </c15:leaderLines>
              </c:ext>
            </c:extLst>
          </c:dLbls>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Charts'!$H$4:$H$39</c:f>
              <c:numCache>
                <c:formatCode>_-* #,##0_-;\-* #,##0_-;_-* "-"??_-;_-@_-</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4674.5999999999995</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mooth val="0"/>
          <c:extLst xmlns:c16r2="http://schemas.microsoft.com/office/drawing/2015/06/chart">
            <c:ext xmlns:c16="http://schemas.microsoft.com/office/drawing/2014/chart" uri="{C3380CC4-5D6E-409C-BE32-E72D297353CC}">
              <c16:uniqueId val="{00000025-D94C-4944-8A98-5541689E3EE7}"/>
            </c:ext>
          </c:extLst>
        </c:ser>
        <c:ser>
          <c:idx val="8"/>
          <c:order val="2"/>
          <c:tx>
            <c:strRef>
              <c:f>'Scen Charts'!$I$3</c:f>
              <c:strCache>
                <c:ptCount val="1"/>
                <c:pt idx="0">
                  <c:v>2050 Target: 80% Reduction</c:v>
                </c:pt>
              </c:strCache>
            </c:strRef>
          </c:tx>
          <c:spPr>
            <a:ln w="28575" cap="rnd">
              <a:noFill/>
              <a:round/>
            </a:ln>
            <a:effectLst/>
          </c:spPr>
          <c:marker>
            <c:symbol val="diamond"/>
            <c:size val="10"/>
            <c:spPr>
              <a:solidFill>
                <a:schemeClr val="accent1">
                  <a:alpha val="0"/>
                </a:schemeClr>
              </a:solidFill>
              <a:ln w="9525">
                <a:solidFill>
                  <a:schemeClr val="accent1">
                    <a:alpha val="0"/>
                  </a:schemeClr>
                </a:solidFill>
              </a:ln>
              <a:effectLst/>
            </c:spPr>
          </c:marker>
          <c:dPt>
            <c:idx val="35"/>
            <c:marker>
              <c:symbol val="diamond"/>
              <c:size val="10"/>
              <c:spPr>
                <a:solidFill>
                  <a:schemeClr val="accent1"/>
                </a:solidFill>
                <a:ln w="9525">
                  <a:solidFill>
                    <a:schemeClr val="accent1"/>
                  </a:solidFill>
                </a:ln>
                <a:effectLst/>
              </c:spPr>
            </c:marker>
            <c:bubble3D val="0"/>
            <c:extLst xmlns:c16r2="http://schemas.microsoft.com/office/drawing/2015/06/chart">
              <c:ext xmlns:c16="http://schemas.microsoft.com/office/drawing/2014/chart" uri="{C3380CC4-5D6E-409C-BE32-E72D297353CC}">
                <c16:uniqueId val="{00000026-D94C-4944-8A98-5541689E3EE7}"/>
              </c:ext>
            </c:extLst>
          </c:dPt>
          <c:dLbls>
            <c:dLbl>
              <c:idx val="0"/>
              <c:delete val="1"/>
              <c:extLst xmlns:c16r2="http://schemas.microsoft.com/office/drawing/2015/06/chart">
                <c:ext xmlns:c16="http://schemas.microsoft.com/office/drawing/2014/chart" uri="{C3380CC4-5D6E-409C-BE32-E72D297353CC}">
                  <c16:uniqueId val="{00000027-D94C-4944-8A98-5541689E3EE7}"/>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28-D94C-4944-8A98-5541689E3EE7}"/>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29-D94C-4944-8A98-5541689E3EE7}"/>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2A-D94C-4944-8A98-5541689E3EE7}"/>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2B-D94C-4944-8A98-5541689E3EE7}"/>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2C-D94C-4944-8A98-5541689E3EE7}"/>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2D-D94C-4944-8A98-5541689E3EE7}"/>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2E-D94C-4944-8A98-5541689E3EE7}"/>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2F-D94C-4944-8A98-5541689E3EE7}"/>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30-D94C-4944-8A98-5541689E3EE7}"/>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31-D94C-4944-8A98-5541689E3EE7}"/>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32-D94C-4944-8A98-5541689E3EE7}"/>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33-D94C-4944-8A98-5541689E3EE7}"/>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34-D94C-4944-8A98-5541689E3EE7}"/>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35-D94C-4944-8A98-5541689E3EE7}"/>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36-D94C-4944-8A98-5541689E3EE7}"/>
                </c:ext>
                <c:ext xmlns:c15="http://schemas.microsoft.com/office/drawing/2012/chart" uri="{CE6537A1-D6FC-4f65-9D91-7224C49458BB}"/>
              </c:extLst>
            </c:dLbl>
            <c:dLbl>
              <c:idx val="16"/>
              <c:delete val="1"/>
              <c:extLst xmlns:c16r2="http://schemas.microsoft.com/office/drawing/2015/06/chart">
                <c:ext xmlns:c16="http://schemas.microsoft.com/office/drawing/2014/chart" uri="{C3380CC4-5D6E-409C-BE32-E72D297353CC}">
                  <c16:uniqueId val="{00000037-D94C-4944-8A98-5541689E3EE7}"/>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38-D94C-4944-8A98-5541689E3EE7}"/>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39-D94C-4944-8A98-5541689E3EE7}"/>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3A-D94C-4944-8A98-5541689E3EE7}"/>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3B-D94C-4944-8A98-5541689E3EE7}"/>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3C-D94C-4944-8A98-5541689E3EE7}"/>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3D-D94C-4944-8A98-5541689E3EE7}"/>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3E-D94C-4944-8A98-5541689E3EE7}"/>
                </c:ext>
                <c:ext xmlns:c15="http://schemas.microsoft.com/office/drawing/2012/chart" uri="{CE6537A1-D6FC-4f65-9D91-7224C49458BB}"/>
              </c:extLst>
            </c:dLbl>
            <c:dLbl>
              <c:idx val="24"/>
              <c:delete val="1"/>
              <c:extLst xmlns:c16r2="http://schemas.microsoft.com/office/drawing/2015/06/chart">
                <c:ext xmlns:c16="http://schemas.microsoft.com/office/drawing/2014/chart" uri="{C3380CC4-5D6E-409C-BE32-E72D297353CC}">
                  <c16:uniqueId val="{0000003F-D94C-4944-8A98-5541689E3EE7}"/>
                </c:ext>
                <c:ext xmlns:c15="http://schemas.microsoft.com/office/drawing/2012/chart" uri="{CE6537A1-D6FC-4f65-9D91-7224C49458BB}"/>
              </c:extLst>
            </c:dLbl>
            <c:dLbl>
              <c:idx val="25"/>
              <c:delete val="1"/>
              <c:extLst xmlns:c16r2="http://schemas.microsoft.com/office/drawing/2015/06/chart">
                <c:ext xmlns:c16="http://schemas.microsoft.com/office/drawing/2014/chart" uri="{C3380CC4-5D6E-409C-BE32-E72D297353CC}">
                  <c16:uniqueId val="{00000040-D94C-4944-8A98-5541689E3EE7}"/>
                </c:ext>
                <c:ext xmlns:c15="http://schemas.microsoft.com/office/drawing/2012/chart" uri="{CE6537A1-D6FC-4f65-9D91-7224C49458BB}"/>
              </c:extLst>
            </c:dLbl>
            <c:dLbl>
              <c:idx val="26"/>
              <c:delete val="1"/>
              <c:extLst xmlns:c16r2="http://schemas.microsoft.com/office/drawing/2015/06/chart">
                <c:ext xmlns:c16="http://schemas.microsoft.com/office/drawing/2014/chart" uri="{C3380CC4-5D6E-409C-BE32-E72D297353CC}">
                  <c16:uniqueId val="{00000041-D94C-4944-8A98-5541689E3EE7}"/>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42-D94C-4944-8A98-5541689E3EE7}"/>
                </c:ext>
                <c:ext xmlns:c15="http://schemas.microsoft.com/office/drawing/2012/chart" uri="{CE6537A1-D6FC-4f65-9D91-7224C49458BB}"/>
              </c:extLst>
            </c:dLbl>
            <c:dLbl>
              <c:idx val="28"/>
              <c:delete val="1"/>
              <c:extLst xmlns:c16r2="http://schemas.microsoft.com/office/drawing/2015/06/chart">
                <c:ext xmlns:c16="http://schemas.microsoft.com/office/drawing/2014/chart" uri="{C3380CC4-5D6E-409C-BE32-E72D297353CC}">
                  <c16:uniqueId val="{00000043-D94C-4944-8A98-5541689E3EE7}"/>
                </c:ext>
                <c:ext xmlns:c15="http://schemas.microsoft.com/office/drawing/2012/chart" uri="{CE6537A1-D6FC-4f65-9D91-7224C49458BB}"/>
              </c:extLst>
            </c:dLbl>
            <c:dLbl>
              <c:idx val="29"/>
              <c:delete val="1"/>
              <c:extLst xmlns:c16r2="http://schemas.microsoft.com/office/drawing/2015/06/chart">
                <c:ext xmlns:c16="http://schemas.microsoft.com/office/drawing/2014/chart" uri="{C3380CC4-5D6E-409C-BE32-E72D297353CC}">
                  <c16:uniqueId val="{00000044-D94C-4944-8A98-5541689E3EE7}"/>
                </c:ext>
                <c:ext xmlns:c15="http://schemas.microsoft.com/office/drawing/2012/chart" uri="{CE6537A1-D6FC-4f65-9D91-7224C49458BB}"/>
              </c:extLst>
            </c:dLbl>
            <c:dLbl>
              <c:idx val="30"/>
              <c:delete val="1"/>
              <c:extLst xmlns:c16r2="http://schemas.microsoft.com/office/drawing/2015/06/chart">
                <c:ext xmlns:c16="http://schemas.microsoft.com/office/drawing/2014/chart" uri="{C3380CC4-5D6E-409C-BE32-E72D297353CC}">
                  <c16:uniqueId val="{00000045-D94C-4944-8A98-5541689E3EE7}"/>
                </c:ext>
                <c:ext xmlns:c15="http://schemas.microsoft.com/office/drawing/2012/chart" uri="{CE6537A1-D6FC-4f65-9D91-7224C49458BB}"/>
              </c:extLst>
            </c:dLbl>
            <c:dLbl>
              <c:idx val="31"/>
              <c:delete val="1"/>
              <c:extLst xmlns:c16r2="http://schemas.microsoft.com/office/drawing/2015/06/chart">
                <c:ext xmlns:c16="http://schemas.microsoft.com/office/drawing/2014/chart" uri="{C3380CC4-5D6E-409C-BE32-E72D297353CC}">
                  <c16:uniqueId val="{00000046-D94C-4944-8A98-5541689E3EE7}"/>
                </c:ext>
                <c:ext xmlns:c15="http://schemas.microsoft.com/office/drawing/2012/chart" uri="{CE6537A1-D6FC-4f65-9D91-7224C49458BB}"/>
              </c:extLst>
            </c:dLbl>
            <c:dLbl>
              <c:idx val="32"/>
              <c:delete val="1"/>
              <c:extLst xmlns:c16r2="http://schemas.microsoft.com/office/drawing/2015/06/chart">
                <c:ext xmlns:c16="http://schemas.microsoft.com/office/drawing/2014/chart" uri="{C3380CC4-5D6E-409C-BE32-E72D297353CC}">
                  <c16:uniqueId val="{00000047-D94C-4944-8A98-5541689E3EE7}"/>
                </c:ext>
                <c:ext xmlns:c15="http://schemas.microsoft.com/office/drawing/2012/chart" uri="{CE6537A1-D6FC-4f65-9D91-7224C49458BB}"/>
              </c:extLst>
            </c:dLbl>
            <c:dLbl>
              <c:idx val="33"/>
              <c:delete val="1"/>
              <c:extLst xmlns:c16r2="http://schemas.microsoft.com/office/drawing/2015/06/chart">
                <c:ext xmlns:c16="http://schemas.microsoft.com/office/drawing/2014/chart" uri="{C3380CC4-5D6E-409C-BE32-E72D297353CC}">
                  <c16:uniqueId val="{00000048-D94C-4944-8A98-5541689E3EE7}"/>
                </c:ext>
                <c:ext xmlns:c15="http://schemas.microsoft.com/office/drawing/2012/chart" uri="{CE6537A1-D6FC-4f65-9D91-7224C49458BB}"/>
              </c:extLst>
            </c:dLbl>
            <c:dLbl>
              <c:idx val="34"/>
              <c:delete val="1"/>
              <c:extLst xmlns:c16r2="http://schemas.microsoft.com/office/drawing/2015/06/chart">
                <c:ext xmlns:c16="http://schemas.microsoft.com/office/drawing/2014/chart" uri="{C3380CC4-5D6E-409C-BE32-E72D297353CC}">
                  <c16:uniqueId val="{00000049-D94C-4944-8A98-5541689E3EE7}"/>
                </c:ext>
                <c:ext xmlns:c15="http://schemas.microsoft.com/office/drawing/2012/chart" uri="{CE6537A1-D6FC-4f65-9D91-7224C49458BB}"/>
              </c:extLst>
            </c:dLbl>
            <c:dLbl>
              <c:idx val="35"/>
              <c:layout>
                <c:manualLayout>
                  <c:x val="-0.17271727172717283"/>
                  <c:y val="2.4612092027822365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extLst xmlns:c16r2="http://schemas.microsoft.com/office/drawing/2015/06/chart">
                <c:ext xmlns:c16="http://schemas.microsoft.com/office/drawing/2014/chart" uri="{C3380CC4-5D6E-409C-BE32-E72D297353CC}">
                  <c16:uniqueId val="{00000026-D94C-4944-8A98-5541689E3EE7}"/>
                </c:ext>
                <c:ext xmlns:c15="http://schemas.microsoft.com/office/drawing/2012/chart" uri="{CE6537A1-D6FC-4f65-9D91-7224C49458BB}">
                  <c15:layout>
                    <c:manualLayout>
                      <c:w val="0.15563264987916112"/>
                      <c:h val="8.6153107266086118E-2"/>
                    </c:manualLayout>
                  </c15:layout>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showLeaderLines val="1"/>
                <c15:leaderLines>
                  <c:spPr>
                    <a:ln w="76200" cap="flat" cmpd="sng" algn="ctr">
                      <a:solidFill>
                        <a:schemeClr val="tx1">
                          <a:lumMod val="35000"/>
                          <a:lumOff val="65000"/>
                        </a:schemeClr>
                      </a:solidFill>
                      <a:round/>
                    </a:ln>
                    <a:effectLst/>
                  </c:spPr>
                </c15:leaderLines>
              </c:ext>
            </c:extLst>
          </c:dLbls>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Charts'!$I$4:$I$39</c:f>
              <c:numCache>
                <c:formatCode>_-* #,##0_-;\-* #,##0_-;_-* "-"??_-;_-@_-</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1558.2</c:v>
                </c:pt>
              </c:numCache>
            </c:numRef>
          </c:val>
          <c:smooth val="0"/>
          <c:extLst xmlns:c16r2="http://schemas.microsoft.com/office/drawing/2015/06/chart">
            <c:ext xmlns:c16="http://schemas.microsoft.com/office/drawing/2014/chart" uri="{C3380CC4-5D6E-409C-BE32-E72D297353CC}">
              <c16:uniqueId val="{0000004A-D94C-4944-8A98-5541689E3EE7}"/>
            </c:ext>
          </c:extLst>
        </c:ser>
        <c:ser>
          <c:idx val="9"/>
          <c:order val="3"/>
          <c:tx>
            <c:strRef>
              <c:f>'Scen Charts'!$J$3</c:f>
              <c:strCache>
                <c:ptCount val="1"/>
                <c:pt idx="0">
                  <c:v>2007 GHG emissions</c:v>
                </c:pt>
              </c:strCache>
            </c:strRef>
          </c:tx>
          <c:spPr>
            <a:ln w="76200" cap="rnd">
              <a:solidFill>
                <a:schemeClr val="bg2"/>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Charts'!$J$4:$J$39</c:f>
              <c:numCache>
                <c:formatCode>_-* #,##0_-;\-* #,##0_-;_-* "-"??_-;_-@_-</c:formatCode>
                <c:ptCount val="36"/>
                <c:pt idx="0">
                  <c:v>7791</c:v>
                </c:pt>
                <c:pt idx="1">
                  <c:v>7791</c:v>
                </c:pt>
                <c:pt idx="2">
                  <c:v>7791</c:v>
                </c:pt>
                <c:pt idx="3">
                  <c:v>7791</c:v>
                </c:pt>
                <c:pt idx="4">
                  <c:v>7791</c:v>
                </c:pt>
                <c:pt idx="5">
                  <c:v>7791</c:v>
                </c:pt>
                <c:pt idx="6">
                  <c:v>7791</c:v>
                </c:pt>
                <c:pt idx="7">
                  <c:v>7791</c:v>
                </c:pt>
                <c:pt idx="8">
                  <c:v>7791</c:v>
                </c:pt>
                <c:pt idx="9">
                  <c:v>7791</c:v>
                </c:pt>
                <c:pt idx="10">
                  <c:v>7791</c:v>
                </c:pt>
                <c:pt idx="11">
                  <c:v>7791</c:v>
                </c:pt>
                <c:pt idx="12">
                  <c:v>7791</c:v>
                </c:pt>
                <c:pt idx="13">
                  <c:v>7791</c:v>
                </c:pt>
                <c:pt idx="14">
                  <c:v>7791</c:v>
                </c:pt>
                <c:pt idx="15">
                  <c:v>7791</c:v>
                </c:pt>
                <c:pt idx="16">
                  <c:v>7791</c:v>
                </c:pt>
                <c:pt idx="17">
                  <c:v>7791</c:v>
                </c:pt>
                <c:pt idx="18">
                  <c:v>7791</c:v>
                </c:pt>
                <c:pt idx="19">
                  <c:v>7791</c:v>
                </c:pt>
                <c:pt idx="20">
                  <c:v>7791</c:v>
                </c:pt>
                <c:pt idx="21">
                  <c:v>7791</c:v>
                </c:pt>
                <c:pt idx="22">
                  <c:v>7791</c:v>
                </c:pt>
                <c:pt idx="23">
                  <c:v>7791</c:v>
                </c:pt>
                <c:pt idx="24">
                  <c:v>7791</c:v>
                </c:pt>
                <c:pt idx="25">
                  <c:v>7791</c:v>
                </c:pt>
                <c:pt idx="26">
                  <c:v>7791</c:v>
                </c:pt>
                <c:pt idx="27">
                  <c:v>7791</c:v>
                </c:pt>
                <c:pt idx="28">
                  <c:v>7791</c:v>
                </c:pt>
                <c:pt idx="29">
                  <c:v>7791</c:v>
                </c:pt>
                <c:pt idx="30">
                  <c:v>7791</c:v>
                </c:pt>
                <c:pt idx="31">
                  <c:v>7791</c:v>
                </c:pt>
                <c:pt idx="32">
                  <c:v>7791</c:v>
                </c:pt>
                <c:pt idx="33">
                  <c:v>7791</c:v>
                </c:pt>
                <c:pt idx="34">
                  <c:v>7791</c:v>
                </c:pt>
                <c:pt idx="35">
                  <c:v>7791</c:v>
                </c:pt>
              </c:numCache>
            </c:numRef>
          </c:val>
          <c:smooth val="0"/>
          <c:extLst xmlns:c16r2="http://schemas.microsoft.com/office/drawing/2015/06/chart">
            <c:ext xmlns:c16="http://schemas.microsoft.com/office/drawing/2014/chart" uri="{C3380CC4-5D6E-409C-BE32-E72D297353CC}">
              <c16:uniqueId val="{0000004B-D94C-4944-8A98-5541689E3EE7}"/>
            </c:ext>
          </c:extLst>
        </c:ser>
        <c:dLbls>
          <c:showLegendKey val="0"/>
          <c:showVal val="0"/>
          <c:showCatName val="0"/>
          <c:showSerName val="0"/>
          <c:showPercent val="0"/>
          <c:showBubbleSize val="0"/>
        </c:dLbls>
        <c:smooth val="0"/>
        <c:axId val="-721854000"/>
        <c:axId val="-721849648"/>
      </c:lineChart>
      <c:catAx>
        <c:axId val="-721854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721849648"/>
        <c:crosses val="autoZero"/>
        <c:auto val="1"/>
        <c:lblAlgn val="ctr"/>
        <c:lblOffset val="100"/>
        <c:tickLblSkip val="5"/>
        <c:noMultiLvlLbl val="0"/>
      </c:catAx>
      <c:valAx>
        <c:axId val="-721849648"/>
        <c:scaling>
          <c:orientation val="minMax"/>
        </c:scaling>
        <c:delete val="0"/>
        <c:axPos val="l"/>
        <c:majorGridlines>
          <c:spPr>
            <a:ln w="9525" cap="flat" cmpd="sng" algn="ctr">
              <a:solidFill>
                <a:schemeClr val="bg2">
                  <a:lumMod val="40000"/>
                  <a:lumOff val="60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r>
                  <a:rPr lang="en-US" sz="2400">
                    <a:solidFill>
                      <a:schemeClr val="tx1"/>
                    </a:solidFill>
                    <a:latin typeface="Open Sans" panose="020B0606030504020204" pitchFamily="34" charset="0"/>
                    <a:ea typeface="Open Sans" panose="020B0606030504020204" pitchFamily="34" charset="0"/>
                    <a:cs typeface="Open Sans" panose="020B0606030504020204" pitchFamily="34" charset="0"/>
                  </a:rPr>
                  <a:t>ktCO2e</a:t>
                </a:r>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721854000"/>
        <c:crosses val="autoZero"/>
        <c:crossBetween val="between"/>
      </c:valAx>
      <c:spPr>
        <a:noFill/>
        <a:ln>
          <a:noFill/>
        </a:ln>
        <a:effectLst/>
      </c:spPr>
    </c:plotArea>
    <c:legend>
      <c:legendPos val="r"/>
      <c:legendEntry>
        <c:idx val="1"/>
        <c:delete val="1"/>
      </c:legendEntry>
      <c:legendEntry>
        <c:idx val="2"/>
        <c:delete val="1"/>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accent4">
        <a:lumMod val="20000"/>
        <a:lumOff val="80000"/>
        <a:alpha val="0"/>
      </a:schemeClr>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'Scen Charts'!$B$3</c:f>
              <c:strCache>
                <c:ptCount val="1"/>
                <c:pt idx="0">
                  <c:v>S1: Benchmarking/Labelling Only</c:v>
                </c:pt>
              </c:strCache>
            </c:strRef>
          </c:tx>
          <c:spPr>
            <a:ln w="76200" cap="rnd">
              <a:solidFill>
                <a:srgbClr val="FF0000"/>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Charts'!$B$4:$B$39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6716.8095954307719</c:v>
                </c:pt>
                <c:pt idx="8">
                  <c:v>6642.6673776364469</c:v>
                </c:pt>
                <c:pt idx="9">
                  <c:v>6570.3373045972603</c:v>
                </c:pt>
                <c:pt idx="10">
                  <c:v>6480.9617265662982</c:v>
                </c:pt>
                <c:pt idx="11">
                  <c:v>6432.31567703988</c:v>
                </c:pt>
                <c:pt idx="12">
                  <c:v>6387.8323617913429</c:v>
                </c:pt>
                <c:pt idx="13">
                  <c:v>6340.8617709437221</c:v>
                </c:pt>
                <c:pt idx="14">
                  <c:v>6310.8485118120807</c:v>
                </c:pt>
                <c:pt idx="15">
                  <c:v>6287.8374116034229</c:v>
                </c:pt>
                <c:pt idx="16">
                  <c:v>6253.8439853653854</c:v>
                </c:pt>
                <c:pt idx="17">
                  <c:v>6215.1826553701776</c:v>
                </c:pt>
                <c:pt idx="18">
                  <c:v>6178.9235329105568</c:v>
                </c:pt>
                <c:pt idx="19">
                  <c:v>6144.7653256111862</c:v>
                </c:pt>
                <c:pt idx="20">
                  <c:v>6112.5928295229533</c:v>
                </c:pt>
                <c:pt idx="21">
                  <c:v>6080.3251307981791</c:v>
                </c:pt>
                <c:pt idx="22">
                  <c:v>6049.8713068138777</c:v>
                </c:pt>
                <c:pt idx="23">
                  <c:v>6021.0464000563989</c:v>
                </c:pt>
                <c:pt idx="24">
                  <c:v>5993.7737071444844</c:v>
                </c:pt>
                <c:pt idx="25">
                  <c:v>5967.9816230201122</c:v>
                </c:pt>
                <c:pt idx="26">
                  <c:v>5945.3994385096248</c:v>
                </c:pt>
                <c:pt idx="27">
                  <c:v>5924.1234897716613</c:v>
                </c:pt>
                <c:pt idx="28">
                  <c:v>5904.1886907065273</c:v>
                </c:pt>
                <c:pt idx="29">
                  <c:v>5885.535321115909</c:v>
                </c:pt>
                <c:pt idx="30">
                  <c:v>5868.107160027168</c:v>
                </c:pt>
                <c:pt idx="31">
                  <c:v>5852.5842450247192</c:v>
                </c:pt>
                <c:pt idx="32">
                  <c:v>5838.1594707869272</c:v>
                </c:pt>
                <c:pt idx="33">
                  <c:v>5824.8263855808045</c:v>
                </c:pt>
                <c:pt idx="34">
                  <c:v>5812.538944430039</c:v>
                </c:pt>
                <c:pt idx="35">
                  <c:v>5801.2535635817367</c:v>
                </c:pt>
              </c:numCache>
            </c:numRef>
          </c:val>
          <c:smooth val="0"/>
          <c:extLst xmlns:c16r2="http://schemas.microsoft.com/office/drawing/2015/06/chart">
            <c:ext xmlns:c16="http://schemas.microsoft.com/office/drawing/2014/chart" uri="{C3380CC4-5D6E-409C-BE32-E72D297353CC}">
              <c16:uniqueId val="{00000000-3318-4718-9ECB-78D266C30E44}"/>
            </c:ext>
          </c:extLst>
        </c:ser>
        <c:ser>
          <c:idx val="3"/>
          <c:order val="1"/>
          <c:tx>
            <c:strRef>
              <c:f>'Scen Charts'!$C$3</c:f>
              <c:strCache>
                <c:ptCount val="1"/>
                <c:pt idx="0">
                  <c:v>S2: PACE + Benchmarking/Labeling</c:v>
                </c:pt>
              </c:strCache>
            </c:strRef>
          </c:tx>
          <c:spPr>
            <a:ln w="76200" cap="rnd">
              <a:solidFill>
                <a:srgbClr val="3A87AB"/>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Charts'!$C$4:$C$39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6688.510832672524</c:v>
                </c:pt>
                <c:pt idx="8">
                  <c:v>6586.6367399552364</c:v>
                </c:pt>
                <c:pt idx="9">
                  <c:v>6487.1191595187647</c:v>
                </c:pt>
                <c:pt idx="10">
                  <c:v>6371.3451175441896</c:v>
                </c:pt>
                <c:pt idx="11">
                  <c:v>6296.5931061293541</c:v>
                </c:pt>
                <c:pt idx="12">
                  <c:v>6225.8368188960194</c:v>
                </c:pt>
                <c:pt idx="13">
                  <c:v>6152.9296904465464</c:v>
                </c:pt>
                <c:pt idx="14">
                  <c:v>6096.9606069970705</c:v>
                </c:pt>
                <c:pt idx="15">
                  <c:v>6047.9631951594301</c:v>
                </c:pt>
                <c:pt idx="16">
                  <c:v>5988.1023715950832</c:v>
                </c:pt>
                <c:pt idx="17">
                  <c:v>5924.022153289513</c:v>
                </c:pt>
                <c:pt idx="18">
                  <c:v>5862.8415928445384</c:v>
                </c:pt>
                <c:pt idx="19">
                  <c:v>5803.9108250439422</c:v>
                </c:pt>
                <c:pt idx="20">
                  <c:v>5747.0957957447408</c:v>
                </c:pt>
                <c:pt idx="21">
                  <c:v>5690.297965928472</c:v>
                </c:pt>
                <c:pt idx="22">
                  <c:v>5635.5397721113932</c:v>
                </c:pt>
                <c:pt idx="23">
                  <c:v>5582.5119264193463</c:v>
                </c:pt>
                <c:pt idx="24">
                  <c:v>5531.1235885298711</c:v>
                </c:pt>
                <c:pt idx="25">
                  <c:v>5481.2898422698208</c:v>
                </c:pt>
                <c:pt idx="26">
                  <c:v>5434.7274335819729</c:v>
                </c:pt>
                <c:pt idx="27">
                  <c:v>5389.367262106156</c:v>
                </c:pt>
                <c:pt idx="28">
                  <c:v>5345.3673284382548</c:v>
                </c:pt>
                <c:pt idx="29">
                  <c:v>5302.6571059416847</c:v>
                </c:pt>
                <c:pt idx="30">
                  <c:v>5261.170181401475</c:v>
                </c:pt>
                <c:pt idx="31">
                  <c:v>5221.576973918216</c:v>
                </c:pt>
                <c:pt idx="32">
                  <c:v>5182.9842831119859</c:v>
                </c:pt>
                <c:pt idx="33">
                  <c:v>5145.4461801392081</c:v>
                </c:pt>
                <c:pt idx="34">
                  <c:v>5108.9084381220191</c:v>
                </c:pt>
                <c:pt idx="35">
                  <c:v>5073.3197418902055</c:v>
                </c:pt>
              </c:numCache>
            </c:numRef>
          </c:val>
          <c:smooth val="0"/>
          <c:extLst xmlns:c16r2="http://schemas.microsoft.com/office/drawing/2015/06/chart">
            <c:ext xmlns:c16="http://schemas.microsoft.com/office/drawing/2014/chart" uri="{C3380CC4-5D6E-409C-BE32-E72D297353CC}">
              <c16:uniqueId val="{00000001-3318-4718-9ECB-78D266C30E44}"/>
            </c:ext>
          </c:extLst>
        </c:ser>
        <c:ser>
          <c:idx val="4"/>
          <c:order val="2"/>
          <c:tx>
            <c:strRef>
              <c:f>'Scen Charts'!$D$3</c:f>
              <c:strCache>
                <c:ptCount val="1"/>
                <c:pt idx="0">
                  <c:v>S3: Regs for new only + 3 supporting measures</c:v>
                </c:pt>
              </c:strCache>
            </c:strRef>
          </c:tx>
          <c:spPr>
            <a:ln w="76200" cap="rnd">
              <a:solidFill>
                <a:srgbClr val="4C4888"/>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Charts'!$D$4:$D$39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6688.510832672524</c:v>
                </c:pt>
                <c:pt idx="8">
                  <c:v>6586.6367399552364</c:v>
                </c:pt>
                <c:pt idx="9">
                  <c:v>6479.3753353283646</c:v>
                </c:pt>
                <c:pt idx="10">
                  <c:v>6343.3630881646241</c:v>
                </c:pt>
                <c:pt idx="11">
                  <c:v>6218.6614649374778</c:v>
                </c:pt>
                <c:pt idx="12">
                  <c:v>6085.6268421373352</c:v>
                </c:pt>
                <c:pt idx="13">
                  <c:v>5933.1717624909052</c:v>
                </c:pt>
                <c:pt idx="14">
                  <c:v>5784.896044490717</c:v>
                </c:pt>
                <c:pt idx="15">
                  <c:v>5648.7792763021171</c:v>
                </c:pt>
                <c:pt idx="16">
                  <c:v>5513.1184244294309</c:v>
                </c:pt>
                <c:pt idx="17">
                  <c:v>5398.23242539684</c:v>
                </c:pt>
                <c:pt idx="18">
                  <c:v>5282.3707460006299</c:v>
                </c:pt>
                <c:pt idx="19">
                  <c:v>5171.6518574876527</c:v>
                </c:pt>
                <c:pt idx="20">
                  <c:v>5065.6941327239738</c:v>
                </c:pt>
                <c:pt idx="21">
                  <c:v>4963.7512666419798</c:v>
                </c:pt>
                <c:pt idx="22">
                  <c:v>4869.2486567770393</c:v>
                </c:pt>
                <c:pt idx="23">
                  <c:v>4778.3148483178675</c:v>
                </c:pt>
                <c:pt idx="24">
                  <c:v>4690.7438426459667</c:v>
                </c:pt>
                <c:pt idx="25">
                  <c:v>4606.3460745902757</c:v>
                </c:pt>
                <c:pt idx="26">
                  <c:v>4525.3244445878627</c:v>
                </c:pt>
                <c:pt idx="27">
                  <c:v>4444.6383401057556</c:v>
                </c:pt>
                <c:pt idx="28">
                  <c:v>4366.8532888592454</c:v>
                </c:pt>
                <c:pt idx="29">
                  <c:v>4291.810481402671</c:v>
                </c:pt>
                <c:pt idx="30">
                  <c:v>4219.3628363363032</c:v>
                </c:pt>
                <c:pt idx="31">
                  <c:v>4149.5250299726194</c:v>
                </c:pt>
                <c:pt idx="32">
                  <c:v>4081.1606233372513</c:v>
                </c:pt>
                <c:pt idx="33">
                  <c:v>4015.0721795849872</c:v>
                </c:pt>
                <c:pt idx="34">
                  <c:v>3951.1408091346775</c:v>
                </c:pt>
                <c:pt idx="35">
                  <c:v>3889.2553617891522</c:v>
                </c:pt>
              </c:numCache>
            </c:numRef>
          </c:val>
          <c:smooth val="0"/>
          <c:extLst xmlns:c16r2="http://schemas.microsoft.com/office/drawing/2015/06/chart">
            <c:ext xmlns:c16="http://schemas.microsoft.com/office/drawing/2014/chart" uri="{C3380CC4-5D6E-409C-BE32-E72D297353CC}">
              <c16:uniqueId val="{00000002-3318-4718-9ECB-78D266C30E44}"/>
            </c:ext>
          </c:extLst>
        </c:ser>
        <c:ser>
          <c:idx val="5"/>
          <c:order val="3"/>
          <c:tx>
            <c:strRef>
              <c:f>'Scen Charts'!$E$3</c:f>
              <c:strCache>
                <c:ptCount val="1"/>
                <c:pt idx="0">
                  <c:v>S4: Regs for new and existing + 3 supporting measures</c:v>
                </c:pt>
              </c:strCache>
            </c:strRef>
          </c:tx>
          <c:spPr>
            <a:ln w="76200" cap="rnd">
              <a:solidFill>
                <a:srgbClr val="57B271"/>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Charts'!$E$4:$E$39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6688.510832672524</c:v>
                </c:pt>
                <c:pt idx="8">
                  <c:v>6586.6367399552364</c:v>
                </c:pt>
                <c:pt idx="9">
                  <c:v>6479.3753353283646</c:v>
                </c:pt>
                <c:pt idx="10">
                  <c:v>6303.1340415292434</c:v>
                </c:pt>
                <c:pt idx="11">
                  <c:v>6106.03328254388</c:v>
                </c:pt>
                <c:pt idx="12">
                  <c:v>5899.7263367002797</c:v>
                </c:pt>
                <c:pt idx="13">
                  <c:v>5663.0431241070037</c:v>
                </c:pt>
                <c:pt idx="14">
                  <c:v>5436.0003819481426</c:v>
                </c:pt>
                <c:pt idx="15">
                  <c:v>5231.3733519008174</c:v>
                </c:pt>
                <c:pt idx="16">
                  <c:v>5040.5895410759686</c:v>
                </c:pt>
                <c:pt idx="17">
                  <c:v>4867.6075640648351</c:v>
                </c:pt>
                <c:pt idx="18">
                  <c:v>4698.923419653398</c:v>
                </c:pt>
                <c:pt idx="19">
                  <c:v>4540.4689647308587</c:v>
                </c:pt>
                <c:pt idx="20">
                  <c:v>4391.375758742679</c:v>
                </c:pt>
                <c:pt idx="21">
                  <c:v>4250.3457524031073</c:v>
                </c:pt>
                <c:pt idx="22">
                  <c:v>4119.8211469619519</c:v>
                </c:pt>
                <c:pt idx="23">
                  <c:v>3996.0272729563708</c:v>
                </c:pt>
                <c:pt idx="24">
                  <c:v>3878.4670159448424</c:v>
                </c:pt>
                <c:pt idx="25">
                  <c:v>3766.6962374536856</c:v>
                </c:pt>
                <c:pt idx="26">
                  <c:v>3660.6929125852112</c:v>
                </c:pt>
                <c:pt idx="27">
                  <c:v>3557.7442150483375</c:v>
                </c:pt>
                <c:pt idx="28">
                  <c:v>3459.7425243185771</c:v>
                </c:pt>
                <c:pt idx="29">
                  <c:v>3366.3558811639859</c:v>
                </c:pt>
                <c:pt idx="30">
                  <c:v>3277.2813650532898</c:v>
                </c:pt>
                <c:pt idx="31">
                  <c:v>3192.3954541111043</c:v>
                </c:pt>
                <c:pt idx="32">
                  <c:v>3110.6505634682062</c:v>
                </c:pt>
                <c:pt idx="33">
                  <c:v>3032.5271928294396</c:v>
                </c:pt>
                <c:pt idx="34">
                  <c:v>2957.8009338607094</c:v>
                </c:pt>
                <c:pt idx="35">
                  <c:v>2886.2649020840977</c:v>
                </c:pt>
              </c:numCache>
            </c:numRef>
          </c:val>
          <c:smooth val="0"/>
          <c:extLst xmlns:c16r2="http://schemas.microsoft.com/office/drawing/2015/06/chart">
            <c:ext xmlns:c16="http://schemas.microsoft.com/office/drawing/2014/chart" uri="{C3380CC4-5D6E-409C-BE32-E72D297353CC}">
              <c16:uniqueId val="{00000003-3318-4718-9ECB-78D266C30E44}"/>
            </c:ext>
          </c:extLst>
        </c:ser>
        <c:ser>
          <c:idx val="6"/>
          <c:order val="4"/>
          <c:tx>
            <c:strRef>
              <c:f>'Scen Charts'!$F$3</c:f>
              <c:strCache>
                <c:ptCount val="1"/>
                <c:pt idx="0">
                  <c:v>S5: GHG Targets Reached</c:v>
                </c:pt>
              </c:strCache>
            </c:strRef>
          </c:tx>
          <c:spPr>
            <a:ln w="76200" cap="rnd">
              <a:solidFill>
                <a:schemeClr val="accent2">
                  <a:lumMod val="50000"/>
                </a:schemeClr>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Charts'!$F$4:$F$39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6594.2196597625934</c:v>
                </c:pt>
                <c:pt idx="8">
                  <c:v>6399.9103027969177</c:v>
                </c:pt>
                <c:pt idx="9">
                  <c:v>6201.9946312601096</c:v>
                </c:pt>
                <c:pt idx="10">
                  <c:v>5940.9244175022786</c:v>
                </c:pt>
                <c:pt idx="11">
                  <c:v>5665.6715293551206</c:v>
                </c:pt>
                <c:pt idx="12">
                  <c:v>5385.6839845713148</c:v>
                </c:pt>
                <c:pt idx="13">
                  <c:v>5083.7076332517554</c:v>
                </c:pt>
                <c:pt idx="14">
                  <c:v>4797.3460357089207</c:v>
                </c:pt>
                <c:pt idx="15">
                  <c:v>4536.561363818586</c:v>
                </c:pt>
                <c:pt idx="16">
                  <c:v>4292.0503952373874</c:v>
                </c:pt>
                <c:pt idx="17">
                  <c:v>4067.3335652345409</c:v>
                </c:pt>
                <c:pt idx="18">
                  <c:v>3850.7994069372489</c:v>
                </c:pt>
                <c:pt idx="19">
                  <c:v>3647.016157438954</c:v>
                </c:pt>
                <c:pt idx="20">
                  <c:v>3454.8904640273895</c:v>
                </c:pt>
                <c:pt idx="21">
                  <c:v>3272.9434108142859</c:v>
                </c:pt>
                <c:pt idx="22">
                  <c:v>3102.8616413016875</c:v>
                </c:pt>
                <c:pt idx="23">
                  <c:v>2941.3228925454105</c:v>
                </c:pt>
                <c:pt idx="24">
                  <c:v>2787.6915660603518</c:v>
                </c:pt>
                <c:pt idx="25">
                  <c:v>2641.3965097567916</c:v>
                </c:pt>
                <c:pt idx="26">
                  <c:v>2502.2992148404041</c:v>
                </c:pt>
                <c:pt idx="27">
                  <c:v>2368.124232075726</c:v>
                </c:pt>
                <c:pt idx="28">
                  <c:v>2240.0934654886178</c:v>
                </c:pt>
                <c:pt idx="29">
                  <c:v>2117.7831664263158</c:v>
                </c:pt>
                <c:pt idx="30">
                  <c:v>2000.8062203868553</c:v>
                </c:pt>
                <c:pt idx="31">
                  <c:v>1888.9618300310353</c:v>
                </c:pt>
                <c:pt idx="32">
                  <c:v>1850.2856751742647</c:v>
                </c:pt>
                <c:pt idx="33">
                  <c:v>1813.430739263111</c:v>
                </c:pt>
                <c:pt idx="34">
                  <c:v>1778.2839392932406</c:v>
                </c:pt>
                <c:pt idx="35">
                  <c:v>1744.7411344645056</c:v>
                </c:pt>
              </c:numCache>
            </c:numRef>
          </c:val>
          <c:smooth val="0"/>
          <c:extLst xmlns:c16r2="http://schemas.microsoft.com/office/drawing/2015/06/chart">
            <c:ext xmlns:c16="http://schemas.microsoft.com/office/drawing/2014/chart" uri="{C3380CC4-5D6E-409C-BE32-E72D297353CC}">
              <c16:uniqueId val="{00000004-3318-4718-9ECB-78D266C30E44}"/>
            </c:ext>
          </c:extLst>
        </c:ser>
        <c:ser>
          <c:idx val="7"/>
          <c:order val="5"/>
          <c:tx>
            <c:strRef>
              <c:f>'Scen Charts'!$G$3</c:f>
              <c:strCache>
                <c:ptCount val="1"/>
                <c:pt idx="0">
                  <c:v>Business-as-usual</c:v>
                </c:pt>
              </c:strCache>
            </c:strRef>
          </c:tx>
          <c:spPr>
            <a:ln w="76200" cap="rnd">
              <a:solidFill>
                <a:srgbClr val="FFC000"/>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Charts'!$G$4:$G$39</c:f>
              <c:numCache>
                <c:formatCode>_-* #,##0_-;\-* #,##0_-;_-* "-"??_-;_-@_-</c:formatCode>
                <c:ptCount val="36"/>
                <c:pt idx="0">
                  <c:v>6876.4567830351252</c:v>
                </c:pt>
                <c:pt idx="1">
                  <c:v>6848.4084661266215</c:v>
                </c:pt>
                <c:pt idx="2">
                  <c:v>6830.0046048419163</c:v>
                </c:pt>
                <c:pt idx="3">
                  <c:v>6819.1109580109414</c:v>
                </c:pt>
                <c:pt idx="4">
                  <c:v>6814.2378871143146</c:v>
                </c:pt>
                <c:pt idx="5">
                  <c:v>6814.2758412484436</c:v>
                </c:pt>
                <c:pt idx="6">
                  <c:v>6792.86296810561</c:v>
                </c:pt>
                <c:pt idx="7">
                  <c:v>6762.9222666362184</c:v>
                </c:pt>
                <c:pt idx="8">
                  <c:v>6734.6337368609857</c:v>
                </c:pt>
                <c:pt idx="9">
                  <c:v>6707.9267655145413</c:v>
                </c:pt>
                <c:pt idx="10">
                  <c:v>6681.4503369815411</c:v>
                </c:pt>
                <c:pt idx="11">
                  <c:v>6660.2986691821525</c:v>
                </c:pt>
                <c:pt idx="12">
                  <c:v>6636.8283072510312</c:v>
                </c:pt>
                <c:pt idx="13">
                  <c:v>6610.5257606539708</c:v>
                </c:pt>
                <c:pt idx="14">
                  <c:v>6586.707399799845</c:v>
                </c:pt>
                <c:pt idx="15">
                  <c:v>6567.1924232199781</c:v>
                </c:pt>
                <c:pt idx="16">
                  <c:v>6535.5931635200568</c:v>
                </c:pt>
                <c:pt idx="17">
                  <c:v>6499.0601515685412</c:v>
                </c:pt>
                <c:pt idx="18">
                  <c:v>6464.8754163417543</c:v>
                </c:pt>
                <c:pt idx="19">
                  <c:v>6432.9059054281461</c:v>
                </c:pt>
                <c:pt idx="20">
                  <c:v>6403.0308691752807</c:v>
                </c:pt>
                <c:pt idx="21">
                  <c:v>6373.1644064453994</c:v>
                </c:pt>
                <c:pt idx="22">
                  <c:v>6345.1023157916861</c:v>
                </c:pt>
                <c:pt idx="23">
                  <c:v>6318.758401657321</c:v>
                </c:pt>
                <c:pt idx="24">
                  <c:v>6294.0524631819399</c:v>
                </c:pt>
                <c:pt idx="25">
                  <c:v>6270.9096712206083</c:v>
                </c:pt>
                <c:pt idx="26">
                  <c:v>6251.0563344421698</c:v>
                </c:pt>
                <c:pt idx="27">
                  <c:v>6232.6895379615717</c:v>
                </c:pt>
                <c:pt idx="28">
                  <c:v>6215.7429784161686</c:v>
                </c:pt>
                <c:pt idx="29">
                  <c:v>6200.154369053711</c:v>
                </c:pt>
                <c:pt idx="30">
                  <c:v>6185.8650905671275</c:v>
                </c:pt>
                <c:pt idx="31">
                  <c:v>6173.5529342604495</c:v>
                </c:pt>
                <c:pt idx="32">
                  <c:v>6162.4527954809628</c:v>
                </c:pt>
                <c:pt idx="33">
                  <c:v>6152.5139488263949</c:v>
                </c:pt>
                <c:pt idx="34">
                  <c:v>6143.6884312120983</c:v>
                </c:pt>
                <c:pt idx="35">
                  <c:v>6135.9308497565107</c:v>
                </c:pt>
              </c:numCache>
            </c:numRef>
          </c:val>
          <c:smooth val="0"/>
          <c:extLst xmlns:c16r2="http://schemas.microsoft.com/office/drawing/2015/06/chart">
            <c:ext xmlns:c16="http://schemas.microsoft.com/office/drawing/2014/chart" uri="{C3380CC4-5D6E-409C-BE32-E72D297353CC}">
              <c16:uniqueId val="{00000005-3318-4718-9ECB-78D266C30E44}"/>
            </c:ext>
          </c:extLst>
        </c:ser>
        <c:ser>
          <c:idx val="0"/>
          <c:order val="6"/>
          <c:tx>
            <c:strRef>
              <c:f>'Scen Charts'!$H$3</c:f>
              <c:strCache>
                <c:ptCount val="1"/>
                <c:pt idx="0">
                  <c:v>2030 Target: 40% Reduction</c:v>
                </c:pt>
              </c:strCache>
            </c:strRef>
          </c:tx>
          <c:spPr>
            <a:ln w="28575" cap="rnd">
              <a:noFill/>
              <a:round/>
            </a:ln>
            <a:effectLst/>
          </c:spPr>
          <c:marker>
            <c:symbol val="diamond"/>
            <c:size val="10"/>
            <c:spPr>
              <a:solidFill>
                <a:schemeClr val="accent1">
                  <a:alpha val="0"/>
                </a:schemeClr>
              </a:solidFill>
              <a:ln w="9525">
                <a:solidFill>
                  <a:schemeClr val="accent1">
                    <a:alpha val="1000"/>
                  </a:schemeClr>
                </a:solidFill>
              </a:ln>
              <a:effectLst/>
            </c:spPr>
          </c:marker>
          <c:dPt>
            <c:idx val="15"/>
            <c:marker>
              <c:symbol val="diamond"/>
              <c:size val="10"/>
              <c:spPr>
                <a:solidFill>
                  <a:schemeClr val="accent1"/>
                </a:solidFill>
                <a:ln w="9525">
                  <a:solidFill>
                    <a:schemeClr val="accent1">
                      <a:alpha val="1000"/>
                    </a:schemeClr>
                  </a:solidFill>
                </a:ln>
                <a:effectLst/>
              </c:spPr>
            </c:marker>
            <c:bubble3D val="0"/>
            <c:extLst xmlns:c16r2="http://schemas.microsoft.com/office/drawing/2015/06/chart">
              <c:ext xmlns:c16="http://schemas.microsoft.com/office/drawing/2014/chart" uri="{C3380CC4-5D6E-409C-BE32-E72D297353CC}">
                <c16:uniqueId val="{00000006-3318-4718-9ECB-78D266C30E44}"/>
              </c:ext>
            </c:extLst>
          </c:dPt>
          <c:dLbls>
            <c:dLbl>
              <c:idx val="0"/>
              <c:delete val="1"/>
              <c:extLst xmlns:c16r2="http://schemas.microsoft.com/office/drawing/2015/06/chart">
                <c:ext xmlns:c16="http://schemas.microsoft.com/office/drawing/2014/chart" uri="{C3380CC4-5D6E-409C-BE32-E72D297353CC}">
                  <c16:uniqueId val="{00000007-3318-4718-9ECB-78D266C30E44}"/>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8-3318-4718-9ECB-78D266C30E44}"/>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9-3318-4718-9ECB-78D266C30E44}"/>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A-3318-4718-9ECB-78D266C30E44}"/>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B-3318-4718-9ECB-78D266C30E44}"/>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C-3318-4718-9ECB-78D266C30E44}"/>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D-3318-4718-9ECB-78D266C30E44}"/>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E-3318-4718-9ECB-78D266C30E44}"/>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F-3318-4718-9ECB-78D266C30E44}"/>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10-3318-4718-9ECB-78D266C30E44}"/>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11-3318-4718-9ECB-78D266C30E44}"/>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12-3318-4718-9ECB-78D266C30E44}"/>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13-3318-4718-9ECB-78D266C30E44}"/>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14-3318-4718-9ECB-78D266C30E44}"/>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15-3318-4718-9ECB-78D266C30E44}"/>
                </c:ext>
                <c:ext xmlns:c15="http://schemas.microsoft.com/office/drawing/2012/chart" uri="{CE6537A1-D6FC-4f65-9D91-7224C49458BB}"/>
              </c:extLst>
            </c:dLbl>
            <c:dLbl>
              <c:idx val="15"/>
              <c:layout>
                <c:manualLayout>
                  <c:x val="-0.25302530253025302"/>
                  <c:y val="1.6051532884232167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extLst xmlns:c16r2="http://schemas.microsoft.com/office/drawing/2015/06/chart">
                <c:ext xmlns:c16="http://schemas.microsoft.com/office/drawing/2014/chart" uri="{C3380CC4-5D6E-409C-BE32-E72D297353CC}">
                  <c16:uniqueId val="{00000006-3318-4718-9ECB-78D266C30E44}"/>
                </c:ext>
                <c:ext xmlns:c15="http://schemas.microsoft.com/office/drawing/2012/chart" uri="{CE6537A1-D6FC-4f65-9D91-7224C49458BB}">
                  <c15:layout>
                    <c:manualLayout>
                      <c:w val="0.16443352996716998"/>
                      <c:h val="0.10755492642071426"/>
                    </c:manualLayout>
                  </c15:layout>
                </c:ext>
              </c:extLst>
            </c:dLbl>
            <c:dLbl>
              <c:idx val="16"/>
              <c:delete val="1"/>
              <c:extLst xmlns:c16r2="http://schemas.microsoft.com/office/drawing/2015/06/chart">
                <c:ext xmlns:c16="http://schemas.microsoft.com/office/drawing/2014/chart" uri="{C3380CC4-5D6E-409C-BE32-E72D297353CC}">
                  <c16:uniqueId val="{00000016-3318-4718-9ECB-78D266C30E44}"/>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17-3318-4718-9ECB-78D266C30E44}"/>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18-3318-4718-9ECB-78D266C30E44}"/>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19-3318-4718-9ECB-78D266C30E44}"/>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1A-3318-4718-9ECB-78D266C30E44}"/>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1B-3318-4718-9ECB-78D266C30E44}"/>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1C-3318-4718-9ECB-78D266C30E44}"/>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1D-3318-4718-9ECB-78D266C30E44}"/>
                </c:ext>
                <c:ext xmlns:c15="http://schemas.microsoft.com/office/drawing/2012/chart" uri="{CE6537A1-D6FC-4f65-9D91-7224C49458BB}"/>
              </c:extLst>
            </c:dLbl>
            <c:dLbl>
              <c:idx val="24"/>
              <c:delete val="1"/>
              <c:extLst xmlns:c16r2="http://schemas.microsoft.com/office/drawing/2015/06/chart">
                <c:ext xmlns:c16="http://schemas.microsoft.com/office/drawing/2014/chart" uri="{C3380CC4-5D6E-409C-BE32-E72D297353CC}">
                  <c16:uniqueId val="{0000001E-3318-4718-9ECB-78D266C30E44}"/>
                </c:ext>
                <c:ext xmlns:c15="http://schemas.microsoft.com/office/drawing/2012/chart" uri="{CE6537A1-D6FC-4f65-9D91-7224C49458BB}"/>
              </c:extLst>
            </c:dLbl>
            <c:dLbl>
              <c:idx val="25"/>
              <c:delete val="1"/>
              <c:extLst xmlns:c16r2="http://schemas.microsoft.com/office/drawing/2015/06/chart">
                <c:ext xmlns:c16="http://schemas.microsoft.com/office/drawing/2014/chart" uri="{C3380CC4-5D6E-409C-BE32-E72D297353CC}">
                  <c16:uniqueId val="{0000001F-3318-4718-9ECB-78D266C30E44}"/>
                </c:ext>
                <c:ext xmlns:c15="http://schemas.microsoft.com/office/drawing/2012/chart" uri="{CE6537A1-D6FC-4f65-9D91-7224C49458BB}"/>
              </c:extLst>
            </c:dLbl>
            <c:dLbl>
              <c:idx val="26"/>
              <c:delete val="1"/>
              <c:extLst xmlns:c16r2="http://schemas.microsoft.com/office/drawing/2015/06/chart">
                <c:ext xmlns:c16="http://schemas.microsoft.com/office/drawing/2014/chart" uri="{C3380CC4-5D6E-409C-BE32-E72D297353CC}">
                  <c16:uniqueId val="{00000020-3318-4718-9ECB-78D266C30E44}"/>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21-3318-4718-9ECB-78D266C30E44}"/>
                </c:ext>
                <c:ext xmlns:c15="http://schemas.microsoft.com/office/drawing/2012/chart" uri="{CE6537A1-D6FC-4f65-9D91-7224C49458BB}"/>
              </c:extLst>
            </c:dLbl>
            <c:dLbl>
              <c:idx val="28"/>
              <c:delete val="1"/>
              <c:extLst xmlns:c16r2="http://schemas.microsoft.com/office/drawing/2015/06/chart">
                <c:ext xmlns:c16="http://schemas.microsoft.com/office/drawing/2014/chart" uri="{C3380CC4-5D6E-409C-BE32-E72D297353CC}">
                  <c16:uniqueId val="{00000022-3318-4718-9ECB-78D266C30E44}"/>
                </c:ext>
                <c:ext xmlns:c15="http://schemas.microsoft.com/office/drawing/2012/chart" uri="{CE6537A1-D6FC-4f65-9D91-7224C49458BB}"/>
              </c:extLst>
            </c:dLbl>
            <c:dLbl>
              <c:idx val="29"/>
              <c:delete val="1"/>
              <c:extLst xmlns:c16r2="http://schemas.microsoft.com/office/drawing/2015/06/chart">
                <c:ext xmlns:c16="http://schemas.microsoft.com/office/drawing/2014/chart" uri="{C3380CC4-5D6E-409C-BE32-E72D297353CC}">
                  <c16:uniqueId val="{00000023-3318-4718-9ECB-78D266C30E44}"/>
                </c:ext>
                <c:ext xmlns:c15="http://schemas.microsoft.com/office/drawing/2012/chart" uri="{CE6537A1-D6FC-4f65-9D91-7224C49458BB}"/>
              </c:extLst>
            </c:dLbl>
            <c:dLbl>
              <c:idx val="30"/>
              <c:delete val="1"/>
              <c:extLst xmlns:c16r2="http://schemas.microsoft.com/office/drawing/2015/06/chart">
                <c:ext xmlns:c16="http://schemas.microsoft.com/office/drawing/2014/chart" uri="{C3380CC4-5D6E-409C-BE32-E72D297353CC}">
                  <c16:uniqueId val="{00000024-3318-4718-9ECB-78D266C30E44}"/>
                </c:ext>
                <c:ext xmlns:c15="http://schemas.microsoft.com/office/drawing/2012/chart" uri="{CE6537A1-D6FC-4f65-9D91-7224C49458BB}"/>
              </c:extLst>
            </c:dLbl>
            <c:dLbl>
              <c:idx val="31"/>
              <c:delete val="1"/>
              <c:extLst xmlns:c16r2="http://schemas.microsoft.com/office/drawing/2015/06/chart">
                <c:ext xmlns:c16="http://schemas.microsoft.com/office/drawing/2014/chart" uri="{C3380CC4-5D6E-409C-BE32-E72D297353CC}">
                  <c16:uniqueId val="{00000025-3318-4718-9ECB-78D266C30E44}"/>
                </c:ext>
                <c:ext xmlns:c15="http://schemas.microsoft.com/office/drawing/2012/chart" uri="{CE6537A1-D6FC-4f65-9D91-7224C49458BB}"/>
              </c:extLst>
            </c:dLbl>
            <c:dLbl>
              <c:idx val="32"/>
              <c:delete val="1"/>
              <c:extLst xmlns:c16r2="http://schemas.microsoft.com/office/drawing/2015/06/chart">
                <c:ext xmlns:c16="http://schemas.microsoft.com/office/drawing/2014/chart" uri="{C3380CC4-5D6E-409C-BE32-E72D297353CC}">
                  <c16:uniqueId val="{00000026-3318-4718-9ECB-78D266C30E44}"/>
                </c:ext>
                <c:ext xmlns:c15="http://schemas.microsoft.com/office/drawing/2012/chart" uri="{CE6537A1-D6FC-4f65-9D91-7224C49458BB}"/>
              </c:extLst>
            </c:dLbl>
            <c:dLbl>
              <c:idx val="33"/>
              <c:delete val="1"/>
              <c:extLst xmlns:c16r2="http://schemas.microsoft.com/office/drawing/2015/06/chart">
                <c:ext xmlns:c16="http://schemas.microsoft.com/office/drawing/2014/chart" uri="{C3380CC4-5D6E-409C-BE32-E72D297353CC}">
                  <c16:uniqueId val="{00000027-3318-4718-9ECB-78D266C30E44}"/>
                </c:ext>
                <c:ext xmlns:c15="http://schemas.microsoft.com/office/drawing/2012/chart" uri="{CE6537A1-D6FC-4f65-9D91-7224C49458BB}"/>
              </c:extLst>
            </c:dLbl>
            <c:dLbl>
              <c:idx val="34"/>
              <c:delete val="1"/>
              <c:extLst xmlns:c16r2="http://schemas.microsoft.com/office/drawing/2015/06/chart">
                <c:ext xmlns:c16="http://schemas.microsoft.com/office/drawing/2014/chart" uri="{C3380CC4-5D6E-409C-BE32-E72D297353CC}">
                  <c16:uniqueId val="{00000028-3318-4718-9ECB-78D266C30E44}"/>
                </c:ext>
                <c:ext xmlns:c15="http://schemas.microsoft.com/office/drawing/2012/chart" uri="{CE6537A1-D6FC-4f65-9D91-7224C49458BB}"/>
              </c:extLst>
            </c:dLbl>
            <c:dLbl>
              <c:idx val="35"/>
              <c:delete val="1"/>
              <c:extLst xmlns:c16r2="http://schemas.microsoft.com/office/drawing/2015/06/chart">
                <c:ext xmlns:c16="http://schemas.microsoft.com/office/drawing/2014/chart" uri="{C3380CC4-5D6E-409C-BE32-E72D297353CC}">
                  <c16:uniqueId val="{00000029-3318-4718-9ECB-78D266C30E44}"/>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showLeaderLines val="1"/>
                <c15:leaderLines>
                  <c:spPr>
                    <a:ln w="76200" cap="flat" cmpd="sng" algn="ctr">
                      <a:solidFill>
                        <a:schemeClr val="tx1">
                          <a:lumMod val="35000"/>
                          <a:lumOff val="65000"/>
                        </a:schemeClr>
                      </a:solidFill>
                      <a:round/>
                    </a:ln>
                    <a:effectLst/>
                  </c:spPr>
                </c15:leaderLines>
              </c:ext>
            </c:extLst>
          </c:dLbls>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Charts'!$H$4:$H$39</c:f>
              <c:numCache>
                <c:formatCode>_-* #,##0_-;\-* #,##0_-;_-* "-"??_-;_-@_-</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4674.5999999999995</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numCache>
            </c:numRef>
          </c:val>
          <c:smooth val="0"/>
          <c:extLst xmlns:c16r2="http://schemas.microsoft.com/office/drawing/2015/06/chart">
            <c:ext xmlns:c16="http://schemas.microsoft.com/office/drawing/2014/chart" uri="{C3380CC4-5D6E-409C-BE32-E72D297353CC}">
              <c16:uniqueId val="{0000002A-3318-4718-9ECB-78D266C30E44}"/>
            </c:ext>
          </c:extLst>
        </c:ser>
        <c:ser>
          <c:idx val="8"/>
          <c:order val="7"/>
          <c:tx>
            <c:strRef>
              <c:f>'Scen Charts'!$I$3</c:f>
              <c:strCache>
                <c:ptCount val="1"/>
                <c:pt idx="0">
                  <c:v>2050 Target: 80% Reduction</c:v>
                </c:pt>
              </c:strCache>
            </c:strRef>
          </c:tx>
          <c:spPr>
            <a:ln w="28575" cap="rnd">
              <a:noFill/>
              <a:round/>
            </a:ln>
            <a:effectLst/>
          </c:spPr>
          <c:marker>
            <c:symbol val="diamond"/>
            <c:size val="10"/>
            <c:spPr>
              <a:solidFill>
                <a:schemeClr val="accent1">
                  <a:alpha val="0"/>
                </a:schemeClr>
              </a:solidFill>
              <a:ln w="9525">
                <a:solidFill>
                  <a:schemeClr val="accent1">
                    <a:alpha val="0"/>
                  </a:schemeClr>
                </a:solidFill>
              </a:ln>
              <a:effectLst/>
            </c:spPr>
          </c:marker>
          <c:dPt>
            <c:idx val="35"/>
            <c:marker>
              <c:symbol val="diamond"/>
              <c:size val="10"/>
              <c:spPr>
                <a:solidFill>
                  <a:schemeClr val="accent1"/>
                </a:solidFill>
                <a:ln w="9525">
                  <a:solidFill>
                    <a:schemeClr val="accent1"/>
                  </a:solidFill>
                </a:ln>
                <a:effectLst/>
              </c:spPr>
            </c:marker>
            <c:bubble3D val="0"/>
            <c:extLst xmlns:c16r2="http://schemas.microsoft.com/office/drawing/2015/06/chart">
              <c:ext xmlns:c16="http://schemas.microsoft.com/office/drawing/2014/chart" uri="{C3380CC4-5D6E-409C-BE32-E72D297353CC}">
                <c16:uniqueId val="{0000002B-3318-4718-9ECB-78D266C30E44}"/>
              </c:ext>
            </c:extLst>
          </c:dPt>
          <c:dLbls>
            <c:dLbl>
              <c:idx val="0"/>
              <c:delete val="1"/>
              <c:extLst xmlns:c16r2="http://schemas.microsoft.com/office/drawing/2015/06/chart">
                <c:ext xmlns:c16="http://schemas.microsoft.com/office/drawing/2014/chart" uri="{C3380CC4-5D6E-409C-BE32-E72D297353CC}">
                  <c16:uniqueId val="{0000002C-3318-4718-9ECB-78D266C30E44}"/>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2D-3318-4718-9ECB-78D266C30E44}"/>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2E-3318-4718-9ECB-78D266C30E44}"/>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2F-3318-4718-9ECB-78D266C30E44}"/>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30-3318-4718-9ECB-78D266C30E44}"/>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31-3318-4718-9ECB-78D266C30E44}"/>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32-3318-4718-9ECB-78D266C30E44}"/>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33-3318-4718-9ECB-78D266C30E44}"/>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34-3318-4718-9ECB-78D266C30E44}"/>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35-3318-4718-9ECB-78D266C30E44}"/>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36-3318-4718-9ECB-78D266C30E44}"/>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37-3318-4718-9ECB-78D266C30E44}"/>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38-3318-4718-9ECB-78D266C30E44}"/>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39-3318-4718-9ECB-78D266C30E44}"/>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3A-3318-4718-9ECB-78D266C30E44}"/>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3B-3318-4718-9ECB-78D266C30E44}"/>
                </c:ext>
                <c:ext xmlns:c15="http://schemas.microsoft.com/office/drawing/2012/chart" uri="{CE6537A1-D6FC-4f65-9D91-7224C49458BB}"/>
              </c:extLst>
            </c:dLbl>
            <c:dLbl>
              <c:idx val="16"/>
              <c:delete val="1"/>
              <c:extLst xmlns:c16r2="http://schemas.microsoft.com/office/drawing/2015/06/chart">
                <c:ext xmlns:c16="http://schemas.microsoft.com/office/drawing/2014/chart" uri="{C3380CC4-5D6E-409C-BE32-E72D297353CC}">
                  <c16:uniqueId val="{0000003C-3318-4718-9ECB-78D266C30E44}"/>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3D-3318-4718-9ECB-78D266C30E44}"/>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3E-3318-4718-9ECB-78D266C30E44}"/>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3F-3318-4718-9ECB-78D266C30E44}"/>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40-3318-4718-9ECB-78D266C30E44}"/>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41-3318-4718-9ECB-78D266C30E44}"/>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42-3318-4718-9ECB-78D266C30E44}"/>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43-3318-4718-9ECB-78D266C30E44}"/>
                </c:ext>
                <c:ext xmlns:c15="http://schemas.microsoft.com/office/drawing/2012/chart" uri="{CE6537A1-D6FC-4f65-9D91-7224C49458BB}"/>
              </c:extLst>
            </c:dLbl>
            <c:dLbl>
              <c:idx val="24"/>
              <c:delete val="1"/>
              <c:extLst xmlns:c16r2="http://schemas.microsoft.com/office/drawing/2015/06/chart">
                <c:ext xmlns:c16="http://schemas.microsoft.com/office/drawing/2014/chart" uri="{C3380CC4-5D6E-409C-BE32-E72D297353CC}">
                  <c16:uniqueId val="{00000044-3318-4718-9ECB-78D266C30E44}"/>
                </c:ext>
                <c:ext xmlns:c15="http://schemas.microsoft.com/office/drawing/2012/chart" uri="{CE6537A1-D6FC-4f65-9D91-7224C49458BB}"/>
              </c:extLst>
            </c:dLbl>
            <c:dLbl>
              <c:idx val="25"/>
              <c:delete val="1"/>
              <c:extLst xmlns:c16r2="http://schemas.microsoft.com/office/drawing/2015/06/chart">
                <c:ext xmlns:c16="http://schemas.microsoft.com/office/drawing/2014/chart" uri="{C3380CC4-5D6E-409C-BE32-E72D297353CC}">
                  <c16:uniqueId val="{00000045-3318-4718-9ECB-78D266C30E44}"/>
                </c:ext>
                <c:ext xmlns:c15="http://schemas.microsoft.com/office/drawing/2012/chart" uri="{CE6537A1-D6FC-4f65-9D91-7224C49458BB}"/>
              </c:extLst>
            </c:dLbl>
            <c:dLbl>
              <c:idx val="26"/>
              <c:delete val="1"/>
              <c:extLst xmlns:c16r2="http://schemas.microsoft.com/office/drawing/2015/06/chart">
                <c:ext xmlns:c16="http://schemas.microsoft.com/office/drawing/2014/chart" uri="{C3380CC4-5D6E-409C-BE32-E72D297353CC}">
                  <c16:uniqueId val="{00000046-3318-4718-9ECB-78D266C30E44}"/>
                </c:ext>
                <c:ext xmlns:c15="http://schemas.microsoft.com/office/drawing/2012/chart" uri="{CE6537A1-D6FC-4f65-9D91-7224C49458BB}"/>
              </c:extLst>
            </c:dLbl>
            <c:dLbl>
              <c:idx val="27"/>
              <c:delete val="1"/>
              <c:extLst xmlns:c16r2="http://schemas.microsoft.com/office/drawing/2015/06/chart">
                <c:ext xmlns:c16="http://schemas.microsoft.com/office/drawing/2014/chart" uri="{C3380CC4-5D6E-409C-BE32-E72D297353CC}">
                  <c16:uniqueId val="{00000047-3318-4718-9ECB-78D266C30E44}"/>
                </c:ext>
                <c:ext xmlns:c15="http://schemas.microsoft.com/office/drawing/2012/chart" uri="{CE6537A1-D6FC-4f65-9D91-7224C49458BB}"/>
              </c:extLst>
            </c:dLbl>
            <c:dLbl>
              <c:idx val="28"/>
              <c:delete val="1"/>
              <c:extLst xmlns:c16r2="http://schemas.microsoft.com/office/drawing/2015/06/chart">
                <c:ext xmlns:c16="http://schemas.microsoft.com/office/drawing/2014/chart" uri="{C3380CC4-5D6E-409C-BE32-E72D297353CC}">
                  <c16:uniqueId val="{00000048-3318-4718-9ECB-78D266C30E44}"/>
                </c:ext>
                <c:ext xmlns:c15="http://schemas.microsoft.com/office/drawing/2012/chart" uri="{CE6537A1-D6FC-4f65-9D91-7224C49458BB}"/>
              </c:extLst>
            </c:dLbl>
            <c:dLbl>
              <c:idx val="29"/>
              <c:delete val="1"/>
              <c:extLst xmlns:c16r2="http://schemas.microsoft.com/office/drawing/2015/06/chart">
                <c:ext xmlns:c16="http://schemas.microsoft.com/office/drawing/2014/chart" uri="{C3380CC4-5D6E-409C-BE32-E72D297353CC}">
                  <c16:uniqueId val="{00000049-3318-4718-9ECB-78D266C30E44}"/>
                </c:ext>
                <c:ext xmlns:c15="http://schemas.microsoft.com/office/drawing/2012/chart" uri="{CE6537A1-D6FC-4f65-9D91-7224C49458BB}"/>
              </c:extLst>
            </c:dLbl>
            <c:dLbl>
              <c:idx val="30"/>
              <c:delete val="1"/>
              <c:extLst xmlns:c16r2="http://schemas.microsoft.com/office/drawing/2015/06/chart">
                <c:ext xmlns:c16="http://schemas.microsoft.com/office/drawing/2014/chart" uri="{C3380CC4-5D6E-409C-BE32-E72D297353CC}">
                  <c16:uniqueId val="{0000004A-3318-4718-9ECB-78D266C30E44}"/>
                </c:ext>
                <c:ext xmlns:c15="http://schemas.microsoft.com/office/drawing/2012/chart" uri="{CE6537A1-D6FC-4f65-9D91-7224C49458BB}"/>
              </c:extLst>
            </c:dLbl>
            <c:dLbl>
              <c:idx val="31"/>
              <c:delete val="1"/>
              <c:extLst xmlns:c16r2="http://schemas.microsoft.com/office/drawing/2015/06/chart">
                <c:ext xmlns:c16="http://schemas.microsoft.com/office/drawing/2014/chart" uri="{C3380CC4-5D6E-409C-BE32-E72D297353CC}">
                  <c16:uniqueId val="{0000004B-3318-4718-9ECB-78D266C30E44}"/>
                </c:ext>
                <c:ext xmlns:c15="http://schemas.microsoft.com/office/drawing/2012/chart" uri="{CE6537A1-D6FC-4f65-9D91-7224C49458BB}"/>
              </c:extLst>
            </c:dLbl>
            <c:dLbl>
              <c:idx val="32"/>
              <c:delete val="1"/>
              <c:extLst xmlns:c16r2="http://schemas.microsoft.com/office/drawing/2015/06/chart">
                <c:ext xmlns:c16="http://schemas.microsoft.com/office/drawing/2014/chart" uri="{C3380CC4-5D6E-409C-BE32-E72D297353CC}">
                  <c16:uniqueId val="{0000004C-3318-4718-9ECB-78D266C30E44}"/>
                </c:ext>
                <c:ext xmlns:c15="http://schemas.microsoft.com/office/drawing/2012/chart" uri="{CE6537A1-D6FC-4f65-9D91-7224C49458BB}"/>
              </c:extLst>
            </c:dLbl>
            <c:dLbl>
              <c:idx val="33"/>
              <c:delete val="1"/>
              <c:extLst xmlns:c16r2="http://schemas.microsoft.com/office/drawing/2015/06/chart">
                <c:ext xmlns:c16="http://schemas.microsoft.com/office/drawing/2014/chart" uri="{C3380CC4-5D6E-409C-BE32-E72D297353CC}">
                  <c16:uniqueId val="{0000004D-3318-4718-9ECB-78D266C30E44}"/>
                </c:ext>
                <c:ext xmlns:c15="http://schemas.microsoft.com/office/drawing/2012/chart" uri="{CE6537A1-D6FC-4f65-9D91-7224C49458BB}"/>
              </c:extLst>
            </c:dLbl>
            <c:dLbl>
              <c:idx val="34"/>
              <c:delete val="1"/>
              <c:extLst xmlns:c16r2="http://schemas.microsoft.com/office/drawing/2015/06/chart">
                <c:ext xmlns:c16="http://schemas.microsoft.com/office/drawing/2014/chart" uri="{C3380CC4-5D6E-409C-BE32-E72D297353CC}">
                  <c16:uniqueId val="{0000004E-3318-4718-9ECB-78D266C30E44}"/>
                </c:ext>
                <c:ext xmlns:c15="http://schemas.microsoft.com/office/drawing/2012/chart" uri="{CE6537A1-D6FC-4f65-9D91-7224C49458BB}"/>
              </c:extLst>
            </c:dLbl>
            <c:dLbl>
              <c:idx val="35"/>
              <c:layout>
                <c:manualLayout>
                  <c:x val="-0.17271727172717283"/>
                  <c:y val="4.4251076757200941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extLst xmlns:c16r2="http://schemas.microsoft.com/office/drawing/2015/06/chart">
                <c:ext xmlns:c16="http://schemas.microsoft.com/office/drawing/2014/chart" uri="{C3380CC4-5D6E-409C-BE32-E72D297353CC}">
                  <c16:uniqueId val="{0000002B-3318-4718-9ECB-78D266C30E44}"/>
                </c:ext>
                <c:ext xmlns:c15="http://schemas.microsoft.com/office/drawing/2012/chart" uri="{CE6537A1-D6FC-4f65-9D91-7224C49458BB}">
                  <c15:layout>
                    <c:manualLayout>
                      <c:w val="0.15563264987916112"/>
                      <c:h val="0.12543107672484327"/>
                    </c:manualLayout>
                  </c15:layout>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pPr>
                <a:endParaRPr lang="en-US"/>
              </a:p>
            </c:txPr>
            <c:showLegendKey val="0"/>
            <c:showVal val="0"/>
            <c:showCatName val="0"/>
            <c:showSerName val="1"/>
            <c:showPercent val="0"/>
            <c:showBubbleSize val="0"/>
            <c:showLeaderLines val="0"/>
            <c:extLst xmlns:c16r2="http://schemas.microsoft.com/office/drawing/2015/06/chart">
              <c:ext xmlns:c15="http://schemas.microsoft.com/office/drawing/2012/chart" uri="{CE6537A1-D6FC-4f65-9D91-7224C49458BB}">
                <c15:showLeaderLines val="1"/>
                <c15:leaderLines>
                  <c:spPr>
                    <a:ln w="76200" cap="flat" cmpd="sng" algn="ctr">
                      <a:solidFill>
                        <a:schemeClr val="tx1">
                          <a:lumMod val="35000"/>
                          <a:lumOff val="65000"/>
                        </a:schemeClr>
                      </a:solidFill>
                      <a:round/>
                    </a:ln>
                    <a:effectLst/>
                  </c:spPr>
                </c15:leaderLines>
              </c:ext>
            </c:extLst>
          </c:dLbls>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Charts'!$I$4:$I$39</c:f>
              <c:numCache>
                <c:formatCode>_-* #,##0_-;\-* #,##0_-;_-* "-"??_-;_-@_-</c:formatCode>
                <c:ptCount val="3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1558.2</c:v>
                </c:pt>
              </c:numCache>
            </c:numRef>
          </c:val>
          <c:smooth val="0"/>
          <c:extLst xmlns:c16r2="http://schemas.microsoft.com/office/drawing/2015/06/chart">
            <c:ext xmlns:c16="http://schemas.microsoft.com/office/drawing/2014/chart" uri="{C3380CC4-5D6E-409C-BE32-E72D297353CC}">
              <c16:uniqueId val="{0000004F-3318-4718-9ECB-78D266C30E44}"/>
            </c:ext>
          </c:extLst>
        </c:ser>
        <c:ser>
          <c:idx val="9"/>
          <c:order val="8"/>
          <c:tx>
            <c:strRef>
              <c:f>'Scen Charts'!$J$3</c:f>
              <c:strCache>
                <c:ptCount val="1"/>
                <c:pt idx="0">
                  <c:v>2007 GHG emissions</c:v>
                </c:pt>
              </c:strCache>
            </c:strRef>
          </c:tx>
          <c:spPr>
            <a:ln w="76200" cap="rnd">
              <a:solidFill>
                <a:schemeClr val="bg2"/>
              </a:solidFill>
              <a:round/>
            </a:ln>
            <a:effectLst/>
          </c:spPr>
          <c:marker>
            <c:symbol val="none"/>
          </c:marker>
          <c:cat>
            <c:numRef>
              <c:f>'Scen Charts'!$A$4:$A$39</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'Scen Charts'!$J$4:$J$39</c:f>
              <c:numCache>
                <c:formatCode>_-* #,##0_-;\-* #,##0_-;_-* "-"??_-;_-@_-</c:formatCode>
                <c:ptCount val="36"/>
                <c:pt idx="0">
                  <c:v>7791</c:v>
                </c:pt>
                <c:pt idx="1">
                  <c:v>7791</c:v>
                </c:pt>
                <c:pt idx="2">
                  <c:v>7791</c:v>
                </c:pt>
                <c:pt idx="3">
                  <c:v>7791</c:v>
                </c:pt>
                <c:pt idx="4">
                  <c:v>7791</c:v>
                </c:pt>
                <c:pt idx="5">
                  <c:v>7791</c:v>
                </c:pt>
                <c:pt idx="6">
                  <c:v>7791</c:v>
                </c:pt>
                <c:pt idx="7">
                  <c:v>7791</c:v>
                </c:pt>
                <c:pt idx="8">
                  <c:v>7791</c:v>
                </c:pt>
                <c:pt idx="9">
                  <c:v>7791</c:v>
                </c:pt>
                <c:pt idx="10">
                  <c:v>7791</c:v>
                </c:pt>
                <c:pt idx="11">
                  <c:v>7791</c:v>
                </c:pt>
                <c:pt idx="12">
                  <c:v>7791</c:v>
                </c:pt>
                <c:pt idx="13">
                  <c:v>7791</c:v>
                </c:pt>
                <c:pt idx="14">
                  <c:v>7791</c:v>
                </c:pt>
                <c:pt idx="15">
                  <c:v>7791</c:v>
                </c:pt>
                <c:pt idx="16">
                  <c:v>7791</c:v>
                </c:pt>
                <c:pt idx="17">
                  <c:v>7791</c:v>
                </c:pt>
                <c:pt idx="18">
                  <c:v>7791</c:v>
                </c:pt>
                <c:pt idx="19">
                  <c:v>7791</c:v>
                </c:pt>
                <c:pt idx="20">
                  <c:v>7791</c:v>
                </c:pt>
                <c:pt idx="21">
                  <c:v>7791</c:v>
                </c:pt>
                <c:pt idx="22">
                  <c:v>7791</c:v>
                </c:pt>
                <c:pt idx="23">
                  <c:v>7791</c:v>
                </c:pt>
                <c:pt idx="24">
                  <c:v>7791</c:v>
                </c:pt>
                <c:pt idx="25">
                  <c:v>7791</c:v>
                </c:pt>
                <c:pt idx="26">
                  <c:v>7791</c:v>
                </c:pt>
                <c:pt idx="27">
                  <c:v>7791</c:v>
                </c:pt>
                <c:pt idx="28">
                  <c:v>7791</c:v>
                </c:pt>
                <c:pt idx="29">
                  <c:v>7791</c:v>
                </c:pt>
                <c:pt idx="30">
                  <c:v>7791</c:v>
                </c:pt>
                <c:pt idx="31">
                  <c:v>7791</c:v>
                </c:pt>
                <c:pt idx="32">
                  <c:v>7791</c:v>
                </c:pt>
                <c:pt idx="33">
                  <c:v>7791</c:v>
                </c:pt>
                <c:pt idx="34">
                  <c:v>7791</c:v>
                </c:pt>
                <c:pt idx="35">
                  <c:v>7791</c:v>
                </c:pt>
              </c:numCache>
            </c:numRef>
          </c:val>
          <c:smooth val="0"/>
          <c:extLst xmlns:c16r2="http://schemas.microsoft.com/office/drawing/2015/06/chart">
            <c:ext xmlns:c16="http://schemas.microsoft.com/office/drawing/2014/chart" uri="{C3380CC4-5D6E-409C-BE32-E72D297353CC}">
              <c16:uniqueId val="{00000050-3318-4718-9ECB-78D266C30E44}"/>
            </c:ext>
          </c:extLst>
        </c:ser>
        <c:dLbls>
          <c:showLegendKey val="0"/>
          <c:showVal val="0"/>
          <c:showCatName val="0"/>
          <c:showSerName val="0"/>
          <c:showPercent val="0"/>
          <c:showBubbleSize val="0"/>
        </c:dLbls>
        <c:smooth val="0"/>
        <c:axId val="-721851280"/>
        <c:axId val="-721852368"/>
      </c:lineChart>
      <c:catAx>
        <c:axId val="-721851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721852368"/>
        <c:crosses val="autoZero"/>
        <c:auto val="1"/>
        <c:lblAlgn val="ctr"/>
        <c:lblOffset val="100"/>
        <c:tickLblSkip val="5"/>
        <c:noMultiLvlLbl val="0"/>
      </c:catAx>
      <c:valAx>
        <c:axId val="-721852368"/>
        <c:scaling>
          <c:orientation val="minMax"/>
        </c:scaling>
        <c:delete val="0"/>
        <c:axPos val="l"/>
        <c:majorGridlines>
          <c:spPr>
            <a:ln w="9525" cap="flat" cmpd="sng" algn="ctr">
              <a:solidFill>
                <a:schemeClr val="bg2">
                  <a:lumMod val="40000"/>
                  <a:lumOff val="60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r>
                  <a:rPr lang="en-US" sz="2400">
                    <a:solidFill>
                      <a:schemeClr val="tx1"/>
                    </a:solidFill>
                    <a:latin typeface="Open Sans" panose="020B0606030504020204" pitchFamily="34" charset="0"/>
                    <a:ea typeface="Open Sans" panose="020B0606030504020204" pitchFamily="34" charset="0"/>
                    <a:cs typeface="Open Sans" panose="020B0606030504020204" pitchFamily="34" charset="0"/>
                  </a:rPr>
                  <a:t>ktCO2e</a:t>
                </a:r>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crossAx val="-721851280"/>
        <c:crosses val="autoZero"/>
        <c:crossBetween val="between"/>
      </c:valAx>
      <c:spPr>
        <a:noFill/>
        <a:ln>
          <a:noFill/>
        </a:ln>
        <a:effectLst/>
      </c:spPr>
    </c:plotArea>
    <c:legend>
      <c:legendPos val="r"/>
      <c:legendEntry>
        <c:idx val="6"/>
        <c:delete val="1"/>
      </c:legendEntry>
      <c:legendEntry>
        <c:idx val="7"/>
        <c:delete val="1"/>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alpha val="0"/>
      </a:schemeClr>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extLst>
      <p:ext uri="{BB962C8B-B14F-4D97-AF65-F5344CB8AC3E}">
        <p14:creationId xmlns:p14="http://schemas.microsoft.com/office/powerpoint/2010/main" val="178607889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CA" dirty="0"/>
              <a:t>Agenda:</a:t>
            </a:r>
          </a:p>
          <a:p>
            <a:pPr marL="342900" lvl="0" indent="-342900" algn="l" rtl="0">
              <a:spcBef>
                <a:spcPts val="0"/>
              </a:spcBef>
              <a:spcAft>
                <a:spcPts val="0"/>
              </a:spcAft>
              <a:buFontTx/>
              <a:buChar char="-"/>
            </a:pPr>
            <a:r>
              <a:rPr lang="en-CA" dirty="0"/>
              <a:t>Introduce presenter and project</a:t>
            </a:r>
          </a:p>
          <a:p>
            <a:pPr marL="342900" lvl="0" indent="-342900" algn="l" rtl="0">
              <a:spcBef>
                <a:spcPts val="0"/>
              </a:spcBef>
              <a:spcAft>
                <a:spcPts val="0"/>
              </a:spcAft>
              <a:buFontTx/>
              <a:buChar char="-"/>
            </a:pPr>
            <a:r>
              <a:rPr lang="en-CA" dirty="0"/>
              <a:t>Focus: GHG emissions from buildings</a:t>
            </a:r>
          </a:p>
          <a:p>
            <a:pPr marL="342900" lvl="0" indent="-342900" algn="l" rtl="0">
              <a:spcBef>
                <a:spcPts val="0"/>
              </a:spcBef>
              <a:spcAft>
                <a:spcPts val="0"/>
              </a:spcAft>
              <a:buFontTx/>
              <a:buChar char="-"/>
            </a:pPr>
            <a:r>
              <a:rPr lang="en-CA" dirty="0"/>
              <a:t>Background: Five key policy tools that could make a significant different on ability of LGs to reduce GHG emissions from building</a:t>
            </a:r>
          </a:p>
        </p:txBody>
      </p:sp>
      <p:sp>
        <p:nvSpPr>
          <p:cNvPr id="66" name="Google Shape;6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1179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CA" dirty="0"/>
          </a:p>
        </p:txBody>
      </p:sp>
      <p:sp>
        <p:nvSpPr>
          <p:cNvPr id="104" name="Google Shape;10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0825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5" name="Google Shape;12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11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7" name="Google Shape;9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184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8" name="Google Shape;11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0509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a:t>Modelled impacts of the five key policy tools by Integral Group – see website for summary report</a:t>
            </a:r>
          </a:p>
          <a:p>
            <a:endParaRPr lang="en-CA" dirty="0"/>
          </a:p>
          <a:p>
            <a:r>
              <a:rPr lang="en-CA" sz="2200" b="1" i="0" u="none" strike="noStrike" cap="none" dirty="0">
                <a:solidFill>
                  <a:srgbClr val="000000"/>
                </a:solidFill>
                <a:effectLst/>
                <a:latin typeface="Helvetica Neue"/>
                <a:ea typeface="Helvetica Neue"/>
                <a:cs typeface="Helvetica Neue"/>
                <a:sym typeface="Helvetica Neue"/>
              </a:rPr>
              <a:t>Key lessons from these modelling results include the following:</a:t>
            </a:r>
            <a:endParaRPr lang="en-CA" sz="2200" b="0" i="0" u="none" strike="noStrike" cap="none" dirty="0">
              <a:solidFill>
                <a:srgbClr val="000000"/>
              </a:solidFill>
              <a:effectLst/>
              <a:latin typeface="Helvetica Neue"/>
              <a:ea typeface="Helvetica Neue"/>
              <a:cs typeface="Helvetica Neue"/>
              <a:sym typeface="Helvetica Neue"/>
            </a:endParaRPr>
          </a:p>
          <a:p>
            <a:pPr lvl="0"/>
            <a:r>
              <a:rPr lang="en-CA" sz="2200" b="0" i="0" u="none" strike="noStrike" cap="none" dirty="0">
                <a:solidFill>
                  <a:srgbClr val="000000"/>
                </a:solidFill>
                <a:effectLst/>
                <a:latin typeface="Helvetica Neue"/>
                <a:ea typeface="Helvetica Neue"/>
                <a:cs typeface="Helvetica Neue"/>
                <a:sym typeface="Helvetica Neue"/>
              </a:rPr>
              <a:t>Mandatory benchmarking and labelling on their own are insufficient to achieve deep GHG savings from the building sector.</a:t>
            </a:r>
          </a:p>
          <a:p>
            <a:pPr lvl="0"/>
            <a:r>
              <a:rPr lang="en-CA" sz="2200" b="0" i="0" u="none" strike="noStrike" cap="none" dirty="0">
                <a:solidFill>
                  <a:srgbClr val="000000"/>
                </a:solidFill>
                <a:effectLst/>
                <a:latin typeface="Helvetica Neue"/>
                <a:ea typeface="Helvetica Neue"/>
                <a:cs typeface="Helvetica Neue"/>
                <a:sym typeface="Helvetica Neue"/>
              </a:rPr>
              <a:t>The simultaneous use of PACE financing and mandatory benchmarking and labelling are likely to lead to more significant GHG savings but will still be inadequate to achieve GHG savings at a level needed to achieve provincial government long-term targets (and likely local government targets as well). </a:t>
            </a:r>
          </a:p>
          <a:p>
            <a:pPr lvl="0"/>
            <a:r>
              <a:rPr lang="en-CA" sz="2200" b="0" i="0" u="none" strike="noStrike" cap="none" dirty="0">
                <a:solidFill>
                  <a:srgbClr val="000000"/>
                </a:solidFill>
                <a:effectLst/>
                <a:latin typeface="Helvetica Neue"/>
                <a:ea typeface="Helvetica Neue"/>
                <a:cs typeface="Helvetica Neue"/>
                <a:sym typeface="Helvetica Neue"/>
              </a:rPr>
              <a:t>All things being equal, GHG performance requirements for new and existing buildings are needed to motivate the building sector to take the steps needed to reduce GHG emissions in a timeline that is consistent with long-term climate change targets. </a:t>
            </a:r>
          </a:p>
          <a:p>
            <a:pPr lvl="0"/>
            <a:r>
              <a:rPr lang="en-CA" sz="2200" b="0" i="0" u="none" strike="noStrike" cap="none" dirty="0">
                <a:solidFill>
                  <a:srgbClr val="000000"/>
                </a:solidFill>
                <a:effectLst/>
                <a:latin typeface="Helvetica Neue"/>
                <a:ea typeface="Helvetica Neue"/>
                <a:cs typeface="Helvetica Neue"/>
                <a:sym typeface="Helvetica Neue"/>
              </a:rPr>
              <a:t>The five policies should be considered as an integrated suite of actions to drive deep GHG emissions reductions from the building sector, rather than standalone measures.</a:t>
            </a:r>
          </a:p>
          <a:p>
            <a:pPr lvl="0"/>
            <a:r>
              <a:rPr lang="en-CA" sz="2200" b="0" i="0" u="none" strike="noStrike" cap="none" dirty="0">
                <a:solidFill>
                  <a:srgbClr val="000000"/>
                </a:solidFill>
                <a:effectLst/>
                <a:latin typeface="Helvetica Neue"/>
                <a:ea typeface="Helvetica Neue"/>
                <a:cs typeface="Helvetica Neue"/>
                <a:sym typeface="Helvetica Neue"/>
              </a:rPr>
              <a:t>Even with the full suite of initiatives adopted, it is likely that additional measures (such as incentives, increases in the carbon tax and other steps to raise the price of fossil fuel, the introduction of a heat pump minimum performance standard, and reductions in the cost of low-carbon fuels such as electricity and RNG) will be needed to achieve the 4% annual uptake of voluntary retrofits that was used in Scenario 5 and bend the emissions curve low enough to achieve the Province’s 2030 and 2050 GHG reduction targets for the building sector. </a:t>
            </a:r>
          </a:p>
          <a:p>
            <a:endParaRPr lang="en-CA" dirty="0"/>
          </a:p>
        </p:txBody>
      </p:sp>
    </p:spTree>
    <p:extLst>
      <p:ext uri="{BB962C8B-B14F-4D97-AF65-F5344CB8AC3E}">
        <p14:creationId xmlns:p14="http://schemas.microsoft.com/office/powerpoint/2010/main" val="728556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9e7991419e_0_1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4" name="Google Shape;174;g9e799141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824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 first point recognizes that the Provincial Government directed Ministers in five Ministries – Finance; Energy, Mines &amp; Low-Carbon Innovation; Environment and Climate Strategy; Municipal Affairs, and Minister responsible for Housing – to pursue these three initiatives. Help Cities Lead wants to demonstrate support for these initiatives to move forward quickly and with local government consultation. Information on the mandate letters can be found here: https://www2.gov.bc.ca/gov/content/governments/organizational-structure/cabinet/cabinet-ministers. Additional information can be found at helpcitieslead.ca.</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The second point recognizes that two of the five HCL initiatives were not included in the mandate letters. Both of these measures involve existing buildings, by far the biggest challenge to reduce GHG emissions from buildings. It is therefore important that these advance as quickly as possible as well.</a:t>
            </a:r>
          </a:p>
          <a:p>
            <a:pPr marL="0" lvl="0" indent="0" algn="l" rtl="0">
              <a:spcBef>
                <a:spcPts val="0"/>
              </a:spcBef>
              <a:spcAft>
                <a:spcPts val="0"/>
              </a:spcAft>
              <a:buNone/>
            </a:pPr>
            <a:endParaRPr dirty="0"/>
          </a:p>
        </p:txBody>
      </p:sp>
      <p:sp>
        <p:nvSpPr>
          <p:cNvPr id="167" name="Google Shape;167;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003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9e7991419e_0_1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4" name="Google Shape;174;g9e799141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5471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9e7991419e_0_1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4" name="Google Shape;174;g9e7991419e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9130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807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9e7991419e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g9e7991419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0232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4" name="Google Shape;7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4045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4" name="Google Shape;7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2650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4" name="Google Shape;7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3052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CA" dirty="0"/>
              <a:t>- Local Governments have very few clear and straightforward powers for achieving deep GHG emission from the building sector</a:t>
            </a:r>
          </a:p>
        </p:txBody>
      </p:sp>
      <p:sp>
        <p:nvSpPr>
          <p:cNvPr id="85" name="Google Shape;8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6020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571500" indent="-342900">
              <a:buFontTx/>
              <a:buChar char="-"/>
            </a:pPr>
            <a:r>
              <a:rPr lang="en-CA" dirty="0"/>
              <a:t>Province-wide modelling done by Integral on GHG emissions shows that the existing set of provincial policies are no where near what is required to achieve 2030 and 2050 targets</a:t>
            </a:r>
          </a:p>
          <a:p>
            <a:pPr marL="571500" indent="-342900">
              <a:buFontTx/>
              <a:buChar char="-"/>
            </a:pPr>
            <a:r>
              <a:rPr lang="en-CA" dirty="0"/>
              <a:t>We would expect to see the same trend at the local government scale given the lack of tools to drive significant GHG reductions</a:t>
            </a:r>
          </a:p>
        </p:txBody>
      </p:sp>
      <p:sp>
        <p:nvSpPr>
          <p:cNvPr id="4" name="Slide Number Placeholder 3"/>
          <p:cNvSpPr>
            <a:spLocks noGrp="1"/>
          </p:cNvSpPr>
          <p:nvPr>
            <p:ph type="sldNum" sz="quarter" idx="5"/>
          </p:nvPr>
        </p:nvSpPr>
        <p:spPr/>
        <p:txBody>
          <a:bodyPr/>
          <a:lstStyle/>
          <a:p>
            <a:fld id="{3F8942DA-EDA6-4046-AB24-CFC80D130912}" type="slidenum">
              <a:rPr lang="en-CA" smtClean="0"/>
              <a:t>7</a:t>
            </a:fld>
            <a:endParaRPr lang="en-CA"/>
          </a:p>
        </p:txBody>
      </p:sp>
    </p:spTree>
    <p:extLst>
      <p:ext uri="{BB962C8B-B14F-4D97-AF65-F5344CB8AC3E}">
        <p14:creationId xmlns:p14="http://schemas.microsoft.com/office/powerpoint/2010/main" val="606896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CA" dirty="0"/>
              <a:t>Five priority policies identified by the HCL campaign as having the potential for big GHG savings impacts for buildings.</a:t>
            </a:r>
            <a:endParaRPr dirty="0"/>
          </a:p>
        </p:txBody>
      </p:sp>
      <p:sp>
        <p:nvSpPr>
          <p:cNvPr id="85" name="Google Shape;8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3546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1" name="Google Shape;11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4107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17"/>
          <p:cNvSpPr txBox="1">
            <a:spLocks noGrp="1"/>
          </p:cNvSpPr>
          <p:nvPr>
            <p:ph type="body" idx="1"/>
          </p:nvPr>
        </p:nvSpPr>
        <p:spPr>
          <a:xfrm>
            <a:off x="1201340" y="11859862"/>
            <a:ext cx="21971003"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1" name="Google Shape;11;p17"/>
          <p:cNvSpPr txBox="1">
            <a:spLocks noGrp="1"/>
          </p:cNvSpPr>
          <p:nvPr>
            <p:ph type="title"/>
          </p:nvPr>
        </p:nvSpPr>
        <p:spPr>
          <a:xfrm>
            <a:off x="1206496" y="2574991"/>
            <a:ext cx="21971004" cy="4648201"/>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2" name="Google Shape;12;p17"/>
          <p:cNvSpPr txBox="1">
            <a:spLocks noGrp="1"/>
          </p:cNvSpPr>
          <p:nvPr>
            <p:ph type="body" idx="2"/>
          </p:nvPr>
        </p:nvSpPr>
        <p:spPr>
          <a:xfrm>
            <a:off x="1201342" y="7223190"/>
            <a:ext cx="21971001" cy="1905001"/>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13" name="Google Shape;13;p17"/>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2"/>
        <p:cNvGrpSpPr/>
        <p:nvPr/>
      </p:nvGrpSpPr>
      <p:grpSpPr>
        <a:xfrm>
          <a:off x="0" y="0"/>
          <a:ext cx="0" cy="0"/>
          <a:chOff x="0" y="0"/>
          <a:chExt cx="0" cy="0"/>
        </a:xfrm>
      </p:grpSpPr>
      <p:sp>
        <p:nvSpPr>
          <p:cNvPr id="53" name="Google Shape;53;p27"/>
          <p:cNvSpPr txBox="1">
            <a:spLocks noGrp="1"/>
          </p:cNvSpPr>
          <p:nvPr>
            <p:ph type="body" idx="1"/>
          </p:nvPr>
        </p:nvSpPr>
        <p:spPr>
          <a:xfrm>
            <a:off x="2430025" y="10675453"/>
            <a:ext cx="20200052"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4" name="Google Shape;54;p27"/>
          <p:cNvSpPr txBox="1">
            <a:spLocks noGrp="1"/>
          </p:cNvSpPr>
          <p:nvPr>
            <p:ph type="body" idx="2"/>
          </p:nvPr>
        </p:nvSpPr>
        <p:spPr>
          <a:xfrm>
            <a:off x="1753923" y="4939860"/>
            <a:ext cx="20876153" cy="3836280"/>
          </a:xfrm>
          <a:prstGeom prst="rect">
            <a:avLst/>
          </a:prstGeom>
          <a:noFill/>
          <a:ln>
            <a:noFill/>
          </a:ln>
        </p:spPr>
        <p:txBody>
          <a:bodyPr spcFirstLastPara="1" wrap="square" lIns="50800" tIns="50800" rIns="50800" bIns="50800" anchor="t" anchorCtr="0">
            <a:normAutofit/>
          </a:bodyPr>
          <a:lstStyle>
            <a:lvl1pPr marL="457200" lvl="0"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1pPr>
            <a:lvl2pPr marL="914400" lvl="1"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2pPr>
            <a:lvl3pPr marL="1371600" lvl="2"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3pPr>
            <a:lvl4pPr marL="1828800" lvl="3"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4pPr>
            <a:lvl5pPr marL="2286000" lvl="4" indent="-228600" algn="l">
              <a:lnSpc>
                <a:spcPct val="90000"/>
              </a:lnSpc>
              <a:spcBef>
                <a:spcPts val="0"/>
              </a:spcBef>
              <a:spcAft>
                <a:spcPts val="0"/>
              </a:spcAft>
              <a:buClr>
                <a:srgbClr val="000000"/>
              </a:buClr>
              <a:buSzPts val="8500"/>
              <a:buFont typeface="Helvetica Neue"/>
              <a:buNone/>
              <a:defRPr sz="8500">
                <a:latin typeface="Helvetica Neue"/>
                <a:ea typeface="Helvetica Neue"/>
                <a:cs typeface="Helvetica Neue"/>
                <a:sym typeface="Helvetica Neue"/>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5" name="Google Shape;55;p27"/>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hoto - 3 Up">
  <p:cSld name="Photo - 3 Up">
    <p:bg>
      <p:bgPr>
        <a:solidFill>
          <a:srgbClr val="FFFFFF"/>
        </a:solidFill>
        <a:effectLst/>
      </p:bgPr>
    </p:bg>
    <p:spTree>
      <p:nvGrpSpPr>
        <p:cNvPr id="1" name="Shape 56"/>
        <p:cNvGrpSpPr/>
        <p:nvPr/>
      </p:nvGrpSpPr>
      <p:grpSpPr>
        <a:xfrm>
          <a:off x="0" y="0"/>
          <a:ext cx="0" cy="0"/>
          <a:chOff x="0" y="0"/>
          <a:chExt cx="0" cy="0"/>
        </a:xfrm>
      </p:grpSpPr>
      <p:sp>
        <p:nvSpPr>
          <p:cNvPr id="57" name="Google Shape;57;p28"/>
          <p:cNvSpPr>
            <a:spLocks noGrp="1"/>
          </p:cNvSpPr>
          <p:nvPr>
            <p:ph type="pic" idx="2"/>
          </p:nvPr>
        </p:nvSpPr>
        <p:spPr>
          <a:xfrm>
            <a:off x="15760700" y="1016000"/>
            <a:ext cx="7439099" cy="594967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58" name="Google Shape;58;p28"/>
          <p:cNvSpPr>
            <a:spLocks noGrp="1"/>
          </p:cNvSpPr>
          <p:nvPr>
            <p:ph type="pic" idx="3"/>
          </p:nvPr>
        </p:nvSpPr>
        <p:spPr>
          <a:xfrm>
            <a:off x="13500100" y="3978275"/>
            <a:ext cx="10439400" cy="1215018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59" name="Google Shape;59;p28"/>
          <p:cNvSpPr>
            <a:spLocks noGrp="1"/>
          </p:cNvSpPr>
          <p:nvPr>
            <p:ph type="pic" idx="4"/>
          </p:nvPr>
        </p:nvSpPr>
        <p:spPr>
          <a:xfrm>
            <a:off x="-139700" y="495300"/>
            <a:ext cx="16611600" cy="1245870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0" name="Google Shape;60;p28"/>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hoto">
  <p:cSld name="Photo">
    <p:bg>
      <p:bgPr>
        <a:solidFill>
          <a:srgbClr val="FFFFFF"/>
        </a:solidFill>
        <a:effectLst/>
      </p:bgPr>
    </p:bg>
    <p:spTree>
      <p:nvGrpSpPr>
        <p:cNvPr id="1" name="Shape 61"/>
        <p:cNvGrpSpPr/>
        <p:nvPr/>
      </p:nvGrpSpPr>
      <p:grpSpPr>
        <a:xfrm>
          <a:off x="0" y="0"/>
          <a:ext cx="0" cy="0"/>
          <a:chOff x="0" y="0"/>
          <a:chExt cx="0" cy="0"/>
        </a:xfrm>
      </p:grpSpPr>
      <p:sp>
        <p:nvSpPr>
          <p:cNvPr id="62" name="Google Shape;62;p29"/>
          <p:cNvSpPr>
            <a:spLocks noGrp="1"/>
          </p:cNvSpPr>
          <p:nvPr>
            <p:ph type="pic" idx="2"/>
          </p:nvPr>
        </p:nvSpPr>
        <p:spPr>
          <a:xfrm>
            <a:off x="-1333500" y="-5524500"/>
            <a:ext cx="27051001" cy="216408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63" name="Google Shape;63;p29"/>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FFFFFF"/>
              </a:buClr>
              <a:buSzPts val="1800"/>
              <a:buFont typeface="Helvetica Neue"/>
              <a:buNone/>
              <a:defRPr>
                <a:solidFill>
                  <a:srgbClr val="FFFFFF"/>
                </a:solidFill>
              </a:defRPr>
            </a:lvl1pPr>
            <a:lvl2pPr marL="0" lvl="1" indent="0" algn="ctr">
              <a:lnSpc>
                <a:spcPct val="100000"/>
              </a:lnSpc>
              <a:spcBef>
                <a:spcPts val="0"/>
              </a:spcBef>
              <a:spcAft>
                <a:spcPts val="0"/>
              </a:spcAft>
              <a:buClr>
                <a:srgbClr val="FFFFFF"/>
              </a:buClr>
              <a:buSzPts val="1800"/>
              <a:buFont typeface="Helvetica Neue"/>
              <a:buNone/>
              <a:defRPr>
                <a:solidFill>
                  <a:srgbClr val="FFFFFF"/>
                </a:solidFill>
              </a:defRPr>
            </a:lvl2pPr>
            <a:lvl3pPr marL="0" lvl="2" indent="0" algn="ctr">
              <a:lnSpc>
                <a:spcPct val="100000"/>
              </a:lnSpc>
              <a:spcBef>
                <a:spcPts val="0"/>
              </a:spcBef>
              <a:spcAft>
                <a:spcPts val="0"/>
              </a:spcAft>
              <a:buClr>
                <a:srgbClr val="FFFFFF"/>
              </a:buClr>
              <a:buSzPts val="1800"/>
              <a:buFont typeface="Helvetica Neue"/>
              <a:buNone/>
              <a:defRPr>
                <a:solidFill>
                  <a:srgbClr val="FFFFFF"/>
                </a:solidFill>
              </a:defRPr>
            </a:lvl3pPr>
            <a:lvl4pPr marL="0" lvl="3" indent="0" algn="ctr">
              <a:lnSpc>
                <a:spcPct val="100000"/>
              </a:lnSpc>
              <a:spcBef>
                <a:spcPts val="0"/>
              </a:spcBef>
              <a:spcAft>
                <a:spcPts val="0"/>
              </a:spcAft>
              <a:buClr>
                <a:srgbClr val="FFFFFF"/>
              </a:buClr>
              <a:buSzPts val="1800"/>
              <a:buFont typeface="Helvetica Neue"/>
              <a:buNone/>
              <a:defRPr>
                <a:solidFill>
                  <a:srgbClr val="FFFFFF"/>
                </a:solidFill>
              </a:defRPr>
            </a:lvl4pPr>
            <a:lvl5pPr marL="0" lvl="4" indent="0" algn="ctr">
              <a:lnSpc>
                <a:spcPct val="100000"/>
              </a:lnSpc>
              <a:spcBef>
                <a:spcPts val="0"/>
              </a:spcBef>
              <a:spcAft>
                <a:spcPts val="0"/>
              </a:spcAft>
              <a:buClr>
                <a:srgbClr val="FFFFFF"/>
              </a:buClr>
              <a:buSzPts val="1800"/>
              <a:buFont typeface="Helvetica Neue"/>
              <a:buNone/>
              <a:defRPr>
                <a:solidFill>
                  <a:srgbClr val="FFFFFF"/>
                </a:solidFill>
              </a:defRPr>
            </a:lvl5pPr>
            <a:lvl6pPr marL="0" lvl="5" indent="0" algn="ctr">
              <a:lnSpc>
                <a:spcPct val="100000"/>
              </a:lnSpc>
              <a:spcBef>
                <a:spcPts val="0"/>
              </a:spcBef>
              <a:spcAft>
                <a:spcPts val="0"/>
              </a:spcAft>
              <a:buClr>
                <a:srgbClr val="FFFFFF"/>
              </a:buClr>
              <a:buSzPts val="1800"/>
              <a:buFont typeface="Helvetica Neue"/>
              <a:buNone/>
              <a:defRPr>
                <a:solidFill>
                  <a:srgbClr val="FFFFFF"/>
                </a:solidFill>
              </a:defRPr>
            </a:lvl6pPr>
            <a:lvl7pPr marL="0" lvl="6" indent="0" algn="ctr">
              <a:lnSpc>
                <a:spcPct val="100000"/>
              </a:lnSpc>
              <a:spcBef>
                <a:spcPts val="0"/>
              </a:spcBef>
              <a:spcAft>
                <a:spcPts val="0"/>
              </a:spcAft>
              <a:buClr>
                <a:srgbClr val="FFFFFF"/>
              </a:buClr>
              <a:buSzPts val="1800"/>
              <a:buFont typeface="Helvetica Neue"/>
              <a:buNone/>
              <a:defRPr>
                <a:solidFill>
                  <a:srgbClr val="FFFFFF"/>
                </a:solidFill>
              </a:defRPr>
            </a:lvl7pPr>
            <a:lvl8pPr marL="0" lvl="7" indent="0" algn="ctr">
              <a:lnSpc>
                <a:spcPct val="100000"/>
              </a:lnSpc>
              <a:spcBef>
                <a:spcPts val="0"/>
              </a:spcBef>
              <a:spcAft>
                <a:spcPts val="0"/>
              </a:spcAft>
              <a:buClr>
                <a:srgbClr val="FFFFFF"/>
              </a:buClr>
              <a:buSzPts val="1800"/>
              <a:buFont typeface="Helvetica Neue"/>
              <a:buNone/>
              <a:defRPr>
                <a:solidFill>
                  <a:srgbClr val="FFFFFF"/>
                </a:solidFill>
              </a:defRPr>
            </a:lvl8pPr>
            <a:lvl9pPr marL="0" lvl="8" indent="0" algn="ctr">
              <a:lnSpc>
                <a:spcPct val="100000"/>
              </a:lnSpc>
              <a:spcBef>
                <a:spcPts val="0"/>
              </a:spcBef>
              <a:spcAft>
                <a:spcPts val="0"/>
              </a:spcAft>
              <a:buClr>
                <a:srgbClr val="FFFFFF"/>
              </a:buClr>
              <a:buSzPts val="1800"/>
              <a:buFont typeface="Helvetica Neue"/>
              <a:buNone/>
              <a:defRPr>
                <a:solidFill>
                  <a:srgbClr val="FFFFFF"/>
                </a:solidFill>
              </a:defRPr>
            </a:lvl9pPr>
          </a:lstStyle>
          <a:p>
            <a:pPr marL="0" lvl="0" indent="0" algn="ctr" rtl="0">
              <a:spcBef>
                <a:spcPts val="0"/>
              </a:spcBef>
              <a:spcAft>
                <a:spcPts val="0"/>
              </a:spcAft>
              <a:buNone/>
            </a:pPr>
            <a:fld id="{00000000-1234-1234-1234-123412341234}" type="slidenum">
              <a:rPr lang="en-US"/>
              <a:t>‹#›</a:t>
            </a:fld>
            <a:endParaRPr sz="1800" b="0" i="0" u="none" strike="noStrike" cap="none">
              <a:latin typeface="Helvetica Neue"/>
              <a:ea typeface="Helvetica Neue"/>
              <a:cs typeface="Helvetica Neue"/>
              <a:sym typeface="Helvetica Neue"/>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CD74F9-7569-43BC-9787-24FC5B0DD8B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xmlns="" id="{F1C7396D-5B1F-4A71-BE9B-64F76D647B3F}"/>
              </a:ext>
            </a:extLst>
          </p:cNvPr>
          <p:cNvSpPr>
            <a:spLocks noGrp="1"/>
          </p:cNvSpPr>
          <p:nvPr>
            <p:ph type="dt" sz="half" idx="10"/>
          </p:nvPr>
        </p:nvSpPr>
        <p:spPr/>
        <p:txBody>
          <a:bodyPr/>
          <a:lstStyle/>
          <a:p>
            <a:fld id="{26F5A82B-C1AC-449F-AB22-3FBF0EB34AA3}" type="datetimeFigureOut">
              <a:rPr lang="en-CA" smtClean="0"/>
              <a:t>2021-02-24</a:t>
            </a:fld>
            <a:endParaRPr lang="en-CA"/>
          </a:p>
        </p:txBody>
      </p:sp>
      <p:sp>
        <p:nvSpPr>
          <p:cNvPr id="4" name="Footer Placeholder 3">
            <a:extLst>
              <a:ext uri="{FF2B5EF4-FFF2-40B4-BE49-F238E27FC236}">
                <a16:creationId xmlns:a16="http://schemas.microsoft.com/office/drawing/2014/main" xmlns="" id="{5802B3BA-C428-41A1-AD3E-A9030E798D1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xmlns="" id="{2837E0B4-FA4C-4950-8E2D-1EC2B76B5803}"/>
              </a:ext>
            </a:extLst>
          </p:cNvPr>
          <p:cNvSpPr>
            <a:spLocks noGrp="1"/>
          </p:cNvSpPr>
          <p:nvPr>
            <p:ph type="sldNum" sz="quarter" idx="12"/>
          </p:nvPr>
        </p:nvSpPr>
        <p:spPr>
          <a:xfrm>
            <a:off x="12001499" y="13076008"/>
            <a:ext cx="368505" cy="379591"/>
          </a:xfrm>
        </p:spPr>
        <p:txBody>
          <a:bodyPr/>
          <a:lstStyle/>
          <a:p>
            <a:fld id="{6D61297E-6638-4018-8064-0F317EE0C8F2}" type="slidenum">
              <a:rPr lang="en-CA" smtClean="0"/>
              <a:t>‹#›</a:t>
            </a:fld>
            <a:endParaRPr lang="en-CA"/>
          </a:p>
        </p:txBody>
      </p:sp>
    </p:spTree>
    <p:extLst>
      <p:ext uri="{BB962C8B-B14F-4D97-AF65-F5344CB8AC3E}">
        <p14:creationId xmlns:p14="http://schemas.microsoft.com/office/powerpoint/2010/main" val="2278635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ype="tx">
  <p:cSld name="TITLE_AND_BODY">
    <p:spTree>
      <p:nvGrpSpPr>
        <p:cNvPr id="1" name="Shape 14"/>
        <p:cNvGrpSpPr/>
        <p:nvPr/>
      </p:nvGrpSpPr>
      <p:grpSpPr>
        <a:xfrm>
          <a:off x="0" y="0"/>
          <a:ext cx="0" cy="0"/>
          <a:chOff x="0" y="0"/>
          <a:chExt cx="0" cy="0"/>
        </a:xfrm>
      </p:grpSpPr>
      <p:sp>
        <p:nvSpPr>
          <p:cNvPr id="15" name="Google Shape;15;p18"/>
          <p:cNvSpPr txBox="1">
            <a:spLocks noGrp="1"/>
          </p:cNvSpPr>
          <p:nvPr>
            <p:ph type="title"/>
          </p:nvPr>
        </p:nvSpPr>
        <p:spPr>
          <a:xfrm>
            <a:off x="1206496" y="3103235"/>
            <a:ext cx="21971004" cy="4648201"/>
          </a:xfrm>
          <a:prstGeom prst="rect">
            <a:avLst/>
          </a:prstGeom>
          <a:noFill/>
          <a:ln>
            <a:noFill/>
          </a:ln>
        </p:spPr>
        <p:txBody>
          <a:bodyPr spcFirstLastPara="1" wrap="square" lIns="50800" tIns="50800" rIns="50800" bIns="50800" anchor="ctr" anchorCtr="0">
            <a:normAutofit/>
          </a:bodyPr>
          <a:lstStyle>
            <a:lvl1pPr lvl="0" algn="l">
              <a:lnSpc>
                <a:spcPct val="80000"/>
              </a:lnSpc>
              <a:spcBef>
                <a:spcPts val="0"/>
              </a:spcBef>
              <a:spcAft>
                <a:spcPts val="0"/>
              </a:spcAft>
              <a:buClr>
                <a:srgbClr val="000000"/>
              </a:buClr>
              <a:buSzPts val="11600"/>
              <a:buFont typeface="Helvetica Neue"/>
              <a:buNone/>
              <a:defRPr sz="11600" b="0">
                <a:latin typeface="Helvetica Neue"/>
                <a:ea typeface="Helvetica Neue"/>
                <a:cs typeface="Helvetica Neue"/>
                <a:sym typeface="Helvetica Neu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16" name="Google Shape;16;p18"/>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mp; Bullets">
  <p:cSld name="Title &amp; Bullets">
    <p:spTree>
      <p:nvGrpSpPr>
        <p:cNvPr id="1" name="Shape 20"/>
        <p:cNvGrpSpPr/>
        <p:nvPr/>
      </p:nvGrpSpPr>
      <p:grpSpPr>
        <a:xfrm>
          <a:off x="0" y="0"/>
          <a:ext cx="0" cy="0"/>
          <a:chOff x="0" y="0"/>
          <a:chExt cx="0" cy="0"/>
        </a:xfrm>
      </p:grpSpPr>
      <p:sp>
        <p:nvSpPr>
          <p:cNvPr id="21" name="Google Shape;21;p20"/>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2" name="Google Shape;22;p20"/>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23" name="Google Shape;23;p20"/>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4"/>
        <p:cNvGrpSpPr/>
        <p:nvPr/>
      </p:nvGrpSpPr>
      <p:grpSpPr>
        <a:xfrm>
          <a:off x="0" y="0"/>
          <a:ext cx="0" cy="0"/>
          <a:chOff x="0" y="0"/>
          <a:chExt cx="0" cy="0"/>
        </a:xfrm>
      </p:grpSpPr>
      <p:sp>
        <p:nvSpPr>
          <p:cNvPr id="25" name="Google Shape;25;p21"/>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mp; Photo">
  <p:cSld name="Title &amp; Photo">
    <p:bg>
      <p:bgPr>
        <a:solidFill>
          <a:srgbClr val="FFFFFF"/>
        </a:solidFill>
        <a:effectLst/>
      </p:bgPr>
    </p:bg>
    <p:spTree>
      <p:nvGrpSpPr>
        <p:cNvPr id="1" name="Shape 26"/>
        <p:cNvGrpSpPr/>
        <p:nvPr/>
      </p:nvGrpSpPr>
      <p:grpSpPr>
        <a:xfrm>
          <a:off x="0" y="0"/>
          <a:ext cx="0" cy="0"/>
          <a:chOff x="0" y="0"/>
          <a:chExt cx="0" cy="0"/>
        </a:xfrm>
      </p:grpSpPr>
      <p:sp>
        <p:nvSpPr>
          <p:cNvPr id="27" name="Google Shape;27;p22"/>
          <p:cNvSpPr>
            <a:spLocks noGrp="1"/>
          </p:cNvSpPr>
          <p:nvPr>
            <p:ph type="pic" idx="2"/>
          </p:nvPr>
        </p:nvSpPr>
        <p:spPr>
          <a:xfrm>
            <a:off x="-1155700" y="-1295400"/>
            <a:ext cx="26746199" cy="1601893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28" name="Google Shape;28;p22"/>
          <p:cNvSpPr txBox="1">
            <a:spLocks noGrp="1"/>
          </p:cNvSpPr>
          <p:nvPr>
            <p:ph type="title"/>
          </p:nvPr>
        </p:nvSpPr>
        <p:spPr>
          <a:xfrm>
            <a:off x="1206500" y="7124700"/>
            <a:ext cx="21971000" cy="4648200"/>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1600"/>
              <a:buFont typeface="Helvetica Neue"/>
              <a:buNone/>
              <a:defRPr sz="11600"/>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29" name="Google Shape;29;p22"/>
          <p:cNvSpPr txBox="1">
            <a:spLocks noGrp="1"/>
          </p:cNvSpPr>
          <p:nvPr>
            <p:ph type="body" idx="1"/>
          </p:nvPr>
        </p:nvSpPr>
        <p:spPr>
          <a:xfrm>
            <a:off x="1207690" y="1106137"/>
            <a:ext cx="21968621" cy="636979"/>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3600"/>
              <a:buFont typeface="Helvetica Neue"/>
              <a:buNone/>
              <a:defRPr sz="36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0" name="Google Shape;30;p22"/>
          <p:cNvSpPr txBox="1">
            <a:spLocks noGrp="1"/>
          </p:cNvSpPr>
          <p:nvPr>
            <p:ph type="body" idx="3"/>
          </p:nvPr>
        </p:nvSpPr>
        <p:spPr>
          <a:xfrm>
            <a:off x="1206500" y="11609910"/>
            <a:ext cx="21971000" cy="111695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1" name="Google Shape;31;p22"/>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mp; Photo Alt">
  <p:cSld name="Title &amp; Photo Alt">
    <p:spTree>
      <p:nvGrpSpPr>
        <p:cNvPr id="1" name="Shape 32"/>
        <p:cNvGrpSpPr/>
        <p:nvPr/>
      </p:nvGrpSpPr>
      <p:grpSpPr>
        <a:xfrm>
          <a:off x="0" y="0"/>
          <a:ext cx="0" cy="0"/>
          <a:chOff x="0" y="0"/>
          <a:chExt cx="0" cy="0"/>
        </a:xfrm>
      </p:grpSpPr>
      <p:sp>
        <p:nvSpPr>
          <p:cNvPr id="33" name="Google Shape;33;p23"/>
          <p:cNvSpPr>
            <a:spLocks noGrp="1"/>
          </p:cNvSpPr>
          <p:nvPr>
            <p:ph type="pic" idx="2"/>
          </p:nvPr>
        </p:nvSpPr>
        <p:spPr>
          <a:xfrm>
            <a:off x="10972800" y="-203200"/>
            <a:ext cx="12144836" cy="14135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34" name="Google Shape;34;p23"/>
          <p:cNvSpPr txBox="1">
            <a:spLocks noGrp="1"/>
          </p:cNvSpPr>
          <p:nvPr>
            <p:ph type="title"/>
          </p:nvPr>
        </p:nvSpPr>
        <p:spPr>
          <a:xfrm>
            <a:off x="1206500" y="1270000"/>
            <a:ext cx="9779000" cy="5882273"/>
          </a:xfrm>
          <a:prstGeom prst="rect">
            <a:avLst/>
          </a:prstGeom>
          <a:noFill/>
          <a:ln>
            <a:noFill/>
          </a:ln>
        </p:spPr>
        <p:txBody>
          <a:bodyPr spcFirstLastPara="1" wrap="square" lIns="50800" tIns="50800" rIns="50800" bIns="50800" anchor="b"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35" name="Google Shape;35;p23"/>
          <p:cNvSpPr txBox="1">
            <a:spLocks noGrp="1"/>
          </p:cNvSpPr>
          <p:nvPr>
            <p:ph type="body" idx="1"/>
          </p:nvPr>
        </p:nvSpPr>
        <p:spPr>
          <a:xfrm>
            <a:off x="1206500" y="7060576"/>
            <a:ext cx="9779000" cy="5385424"/>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228600" algn="l">
              <a:lnSpc>
                <a:spcPct val="100000"/>
              </a:lnSpc>
              <a:spcBef>
                <a:spcPts val="0"/>
              </a:spcBef>
              <a:spcAft>
                <a:spcPts val="0"/>
              </a:spcAft>
              <a:buClr>
                <a:srgbClr val="000000"/>
              </a:buClr>
              <a:buSzPts val="5500"/>
              <a:buFont typeface="Helvetica Neue"/>
              <a:buNone/>
              <a:defRPr sz="5500" b="1"/>
            </a:lvl2pPr>
            <a:lvl3pPr marL="1371600" lvl="2" indent="-228600" algn="l">
              <a:lnSpc>
                <a:spcPct val="100000"/>
              </a:lnSpc>
              <a:spcBef>
                <a:spcPts val="0"/>
              </a:spcBef>
              <a:spcAft>
                <a:spcPts val="0"/>
              </a:spcAft>
              <a:buClr>
                <a:srgbClr val="000000"/>
              </a:buClr>
              <a:buSzPts val="5500"/>
              <a:buFont typeface="Helvetica Neue"/>
              <a:buNone/>
              <a:defRPr sz="5500" b="1"/>
            </a:lvl3pPr>
            <a:lvl4pPr marL="1828800" lvl="3" indent="-228600" algn="l">
              <a:lnSpc>
                <a:spcPct val="100000"/>
              </a:lnSpc>
              <a:spcBef>
                <a:spcPts val="0"/>
              </a:spcBef>
              <a:spcAft>
                <a:spcPts val="0"/>
              </a:spcAft>
              <a:buClr>
                <a:srgbClr val="000000"/>
              </a:buClr>
              <a:buSzPts val="5500"/>
              <a:buFont typeface="Helvetica Neue"/>
              <a:buNone/>
              <a:defRPr sz="5500" b="1"/>
            </a:lvl4pPr>
            <a:lvl5pPr marL="2286000" lvl="4" indent="-228600" algn="l">
              <a:lnSpc>
                <a:spcPct val="100000"/>
              </a:lnSpc>
              <a:spcBef>
                <a:spcPts val="0"/>
              </a:spcBef>
              <a:spcAft>
                <a:spcPts val="0"/>
              </a:spcAft>
              <a:buClr>
                <a:srgbClr val="000000"/>
              </a:buClr>
              <a:buSzPts val="5500"/>
              <a:buFont typeface="Helvetica Neue"/>
              <a:buNone/>
              <a:defRPr sz="5500" b="1"/>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6" name="Google Shape;36;p23"/>
          <p:cNvSpPr txBox="1">
            <a:spLocks noGrp="1"/>
          </p:cNvSpPr>
          <p:nvPr>
            <p:ph type="sldNum" idx="12"/>
          </p:nvPr>
        </p:nvSpPr>
        <p:spPr>
          <a:xfrm>
            <a:off x="12001499" y="13085233"/>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Bullets &amp; Photo">
  <p:cSld name="Title, Bullets &amp; Photo">
    <p:spTree>
      <p:nvGrpSpPr>
        <p:cNvPr id="1" name="Shape 37"/>
        <p:cNvGrpSpPr/>
        <p:nvPr/>
      </p:nvGrpSpPr>
      <p:grpSpPr>
        <a:xfrm>
          <a:off x="0" y="0"/>
          <a:ext cx="0" cy="0"/>
          <a:chOff x="0" y="0"/>
          <a:chExt cx="0" cy="0"/>
        </a:xfrm>
      </p:grpSpPr>
      <p:sp>
        <p:nvSpPr>
          <p:cNvPr id="38" name="Google Shape;38;p24"/>
          <p:cNvSpPr txBox="1">
            <a:spLocks noGrp="1"/>
          </p:cNvSpPr>
          <p:nvPr>
            <p:ph type="body" idx="1"/>
          </p:nvPr>
        </p:nvSpPr>
        <p:spPr>
          <a:xfrm>
            <a:off x="1206500" y="2372962"/>
            <a:ext cx="9779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39" name="Google Shape;39;p24"/>
          <p:cNvSpPr txBox="1">
            <a:spLocks noGrp="1"/>
          </p:cNvSpPr>
          <p:nvPr>
            <p:ph type="body" idx="2"/>
          </p:nvPr>
        </p:nvSpPr>
        <p:spPr>
          <a:xfrm>
            <a:off x="1206500" y="4248504"/>
            <a:ext cx="9779000" cy="8256630"/>
          </a:xfrm>
          <a:prstGeom prst="rect">
            <a:avLst/>
          </a:prstGeom>
          <a:noFill/>
          <a:ln>
            <a:noFill/>
          </a:ln>
        </p:spPr>
        <p:txBody>
          <a:bodyPr spcFirstLastPara="1" wrap="square" lIns="50800" tIns="50800" rIns="50800" bIns="50800" anchor="t" anchorCtr="0">
            <a:normAutofit/>
          </a:bodyPr>
          <a:lstStyle>
            <a:lvl1pPr marL="457200" lvl="0" indent="-369189" algn="l">
              <a:lnSpc>
                <a:spcPct val="90000"/>
              </a:lnSpc>
              <a:spcBef>
                <a:spcPts val="4500"/>
              </a:spcBef>
              <a:spcAft>
                <a:spcPts val="0"/>
              </a:spcAft>
              <a:buClr>
                <a:srgbClr val="000000"/>
              </a:buClr>
              <a:buSzPts val="2214"/>
              <a:buChar char="•"/>
              <a:defRPr/>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0" name="Google Shape;40;p24"/>
          <p:cNvSpPr>
            <a:spLocks noGrp="1"/>
          </p:cNvSpPr>
          <p:nvPr>
            <p:ph type="pic" idx="3"/>
          </p:nvPr>
        </p:nvSpPr>
        <p:spPr>
          <a:xfrm>
            <a:off x="12192000" y="-407266"/>
            <a:ext cx="10916874" cy="1455583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R="0" lvl="1"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R="0" lvl="2"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R="0" lvl="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R="0" lvl="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R="0" lvl="5"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R="0" lvl="6"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R="0" lvl="7"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R="0" lvl="8"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41" name="Google Shape;41;p24"/>
          <p:cNvSpPr txBox="1">
            <a:spLocks noGrp="1"/>
          </p:cNvSpPr>
          <p:nvPr>
            <p:ph type="title"/>
          </p:nvPr>
        </p:nvSpPr>
        <p:spPr>
          <a:xfrm>
            <a:off x="1206500" y="1079500"/>
            <a:ext cx="9779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2" name="Google Shape;42;p24"/>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25"/>
          <p:cNvSpPr txBox="1">
            <a:spLocks noGrp="1"/>
          </p:cNvSpPr>
          <p:nvPr>
            <p:ph type="title"/>
          </p:nvPr>
        </p:nvSpPr>
        <p:spPr>
          <a:xfrm>
            <a:off x="1206500" y="1079500"/>
            <a:ext cx="21971000" cy="1434949"/>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5" name="Google Shape;45;p25"/>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46" name="Google Shape;46;p25"/>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47"/>
        <p:cNvGrpSpPr/>
        <p:nvPr/>
      </p:nvGrpSpPr>
      <p:grpSpPr>
        <a:xfrm>
          <a:off x="0" y="0"/>
          <a:ext cx="0" cy="0"/>
          <a:chOff x="0" y="0"/>
          <a:chExt cx="0" cy="0"/>
        </a:xfrm>
      </p:grpSpPr>
      <p:sp>
        <p:nvSpPr>
          <p:cNvPr id="48" name="Google Shape;48;p26"/>
          <p:cNvSpPr txBox="1">
            <a:spLocks noGrp="1"/>
          </p:cNvSpPr>
          <p:nvPr>
            <p:ph type="title"/>
          </p:nvPr>
        </p:nvSpPr>
        <p:spPr>
          <a:xfrm>
            <a:off x="1206500" y="1079500"/>
            <a:ext cx="21971000" cy="1435100"/>
          </a:xfrm>
          <a:prstGeom prst="rect">
            <a:avLst/>
          </a:prstGeom>
          <a:noFill/>
          <a:ln>
            <a:noFill/>
          </a:ln>
        </p:spPr>
        <p:txBody>
          <a:bodyPr spcFirstLastPara="1" wrap="square" lIns="50800" tIns="50800" rIns="50800" bIns="50800" anchor="t" anchorCtr="0">
            <a:normAutofit/>
          </a:bodyPr>
          <a:lstStyle>
            <a:lvl1pPr lvl="0" algn="l">
              <a:lnSpc>
                <a:spcPct val="80000"/>
              </a:lnSpc>
              <a:spcBef>
                <a:spcPts val="0"/>
              </a:spcBef>
              <a:spcAft>
                <a:spcPts val="0"/>
              </a:spcAft>
              <a:buClr>
                <a:srgbClr val="000000"/>
              </a:buClr>
              <a:buSzPts val="1800"/>
              <a:buNone/>
              <a:defRPr/>
            </a:lvl1pPr>
            <a:lvl2pPr lvl="1" algn="l">
              <a:lnSpc>
                <a:spcPct val="80000"/>
              </a:lnSpc>
              <a:spcBef>
                <a:spcPts val="0"/>
              </a:spcBef>
              <a:spcAft>
                <a:spcPts val="0"/>
              </a:spcAft>
              <a:buClr>
                <a:srgbClr val="000000"/>
              </a:buClr>
              <a:buSzPts val="1800"/>
              <a:buNone/>
              <a:defRPr/>
            </a:lvl2pPr>
            <a:lvl3pPr lvl="2" algn="l">
              <a:lnSpc>
                <a:spcPct val="80000"/>
              </a:lnSpc>
              <a:spcBef>
                <a:spcPts val="0"/>
              </a:spcBef>
              <a:spcAft>
                <a:spcPts val="0"/>
              </a:spcAft>
              <a:buClr>
                <a:srgbClr val="000000"/>
              </a:buClr>
              <a:buSzPts val="1800"/>
              <a:buNone/>
              <a:defRPr/>
            </a:lvl3pPr>
            <a:lvl4pPr lvl="3" algn="l">
              <a:lnSpc>
                <a:spcPct val="80000"/>
              </a:lnSpc>
              <a:spcBef>
                <a:spcPts val="0"/>
              </a:spcBef>
              <a:spcAft>
                <a:spcPts val="0"/>
              </a:spcAft>
              <a:buClr>
                <a:srgbClr val="000000"/>
              </a:buClr>
              <a:buSzPts val="1800"/>
              <a:buNone/>
              <a:defRPr/>
            </a:lvl4pPr>
            <a:lvl5pPr lvl="4" algn="l">
              <a:lnSpc>
                <a:spcPct val="80000"/>
              </a:lnSpc>
              <a:spcBef>
                <a:spcPts val="0"/>
              </a:spcBef>
              <a:spcAft>
                <a:spcPts val="0"/>
              </a:spcAft>
              <a:buClr>
                <a:srgbClr val="000000"/>
              </a:buClr>
              <a:buSzPts val="1800"/>
              <a:buNone/>
              <a:defRPr/>
            </a:lvl5pPr>
            <a:lvl6pPr lvl="5" algn="l">
              <a:lnSpc>
                <a:spcPct val="80000"/>
              </a:lnSpc>
              <a:spcBef>
                <a:spcPts val="0"/>
              </a:spcBef>
              <a:spcAft>
                <a:spcPts val="0"/>
              </a:spcAft>
              <a:buClr>
                <a:srgbClr val="000000"/>
              </a:buClr>
              <a:buSzPts val="1800"/>
              <a:buNone/>
              <a:defRPr/>
            </a:lvl6pPr>
            <a:lvl7pPr lvl="6" algn="l">
              <a:lnSpc>
                <a:spcPct val="80000"/>
              </a:lnSpc>
              <a:spcBef>
                <a:spcPts val="0"/>
              </a:spcBef>
              <a:spcAft>
                <a:spcPts val="0"/>
              </a:spcAft>
              <a:buClr>
                <a:srgbClr val="000000"/>
              </a:buClr>
              <a:buSzPts val="1800"/>
              <a:buNone/>
              <a:defRPr/>
            </a:lvl7pPr>
            <a:lvl8pPr lvl="7" algn="l">
              <a:lnSpc>
                <a:spcPct val="80000"/>
              </a:lnSpc>
              <a:spcBef>
                <a:spcPts val="0"/>
              </a:spcBef>
              <a:spcAft>
                <a:spcPts val="0"/>
              </a:spcAft>
              <a:buClr>
                <a:srgbClr val="000000"/>
              </a:buClr>
              <a:buSzPts val="1800"/>
              <a:buNone/>
              <a:defRPr/>
            </a:lvl8pPr>
            <a:lvl9pPr lvl="8" algn="l">
              <a:lnSpc>
                <a:spcPct val="80000"/>
              </a:lnSpc>
              <a:spcBef>
                <a:spcPts val="0"/>
              </a:spcBef>
              <a:spcAft>
                <a:spcPts val="0"/>
              </a:spcAft>
              <a:buClr>
                <a:srgbClr val="000000"/>
              </a:buClr>
              <a:buSzPts val="1800"/>
              <a:buNone/>
              <a:defRPr/>
            </a:lvl9pPr>
          </a:lstStyle>
          <a:p>
            <a:endParaRPr/>
          </a:p>
        </p:txBody>
      </p:sp>
      <p:sp>
        <p:nvSpPr>
          <p:cNvPr id="49" name="Google Shape;49;p26"/>
          <p:cNvSpPr txBox="1">
            <a:spLocks noGrp="1"/>
          </p:cNvSpPr>
          <p:nvPr>
            <p:ph type="body" idx="1"/>
          </p:nvPr>
        </p:nvSpPr>
        <p:spPr>
          <a:xfrm>
            <a:off x="1206500" y="2372962"/>
            <a:ext cx="21971000" cy="934780"/>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0"/>
              </a:spcBef>
              <a:spcAft>
                <a:spcPts val="0"/>
              </a:spcAft>
              <a:buClr>
                <a:srgbClr val="000000"/>
              </a:buClr>
              <a:buSzPts val="5500"/>
              <a:buFont typeface="Helvetica Neue"/>
              <a:buNone/>
              <a:defRPr sz="5500" b="1"/>
            </a:lvl1pPr>
            <a:lvl2pPr marL="914400" lvl="1" indent="-369189" algn="l">
              <a:lnSpc>
                <a:spcPct val="90000"/>
              </a:lnSpc>
              <a:spcBef>
                <a:spcPts val="4500"/>
              </a:spcBef>
              <a:spcAft>
                <a:spcPts val="0"/>
              </a:spcAft>
              <a:buClr>
                <a:srgbClr val="000000"/>
              </a:buClr>
              <a:buSzPts val="2214"/>
              <a:buChar char="•"/>
              <a:defRPr/>
            </a:lvl2pPr>
            <a:lvl3pPr marL="1371600" lvl="2" indent="-369189" algn="l">
              <a:lnSpc>
                <a:spcPct val="90000"/>
              </a:lnSpc>
              <a:spcBef>
                <a:spcPts val="4500"/>
              </a:spcBef>
              <a:spcAft>
                <a:spcPts val="0"/>
              </a:spcAft>
              <a:buClr>
                <a:srgbClr val="000000"/>
              </a:buClr>
              <a:buSzPts val="2214"/>
              <a:buChar char="•"/>
              <a:defRPr/>
            </a:lvl3pPr>
            <a:lvl4pPr marL="1828800" lvl="3" indent="-369189" algn="l">
              <a:lnSpc>
                <a:spcPct val="90000"/>
              </a:lnSpc>
              <a:spcBef>
                <a:spcPts val="4500"/>
              </a:spcBef>
              <a:spcAft>
                <a:spcPts val="0"/>
              </a:spcAft>
              <a:buClr>
                <a:srgbClr val="000000"/>
              </a:buClr>
              <a:buSzPts val="2214"/>
              <a:buChar char="•"/>
              <a:defRPr/>
            </a:lvl4pPr>
            <a:lvl5pPr marL="2286000" lvl="4" indent="-369189" algn="l">
              <a:lnSpc>
                <a:spcPct val="90000"/>
              </a:lnSpc>
              <a:spcBef>
                <a:spcPts val="4500"/>
              </a:spcBef>
              <a:spcAft>
                <a:spcPts val="0"/>
              </a:spcAft>
              <a:buClr>
                <a:srgbClr val="000000"/>
              </a:buClr>
              <a:buSzPts val="2214"/>
              <a:buChar char="•"/>
              <a:defRPr/>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0" name="Google Shape;50;p26"/>
          <p:cNvSpPr txBox="1">
            <a:spLocks noGrp="1"/>
          </p:cNvSpPr>
          <p:nvPr>
            <p:ph type="body" idx="2"/>
          </p:nvPr>
        </p:nvSpPr>
        <p:spPr>
          <a:xfrm>
            <a:off x="1206500" y="4248504"/>
            <a:ext cx="21971000" cy="8256012"/>
          </a:xfrm>
          <a:prstGeom prst="rect">
            <a:avLst/>
          </a:prstGeom>
          <a:noFill/>
          <a:ln>
            <a:noFill/>
          </a:ln>
        </p:spPr>
        <p:txBody>
          <a:bodyPr spcFirstLastPara="1" wrap="square" lIns="50800" tIns="50800" rIns="50800" bIns="50800" anchor="t" anchorCtr="0">
            <a:normAutofit/>
          </a:bodyPr>
          <a:lstStyle>
            <a:lvl1pPr marL="457200" lvl="0" indent="-228600" algn="l">
              <a:lnSpc>
                <a:spcPct val="100000"/>
              </a:lnSpc>
              <a:spcBef>
                <a:spcPts val="1800"/>
              </a:spcBef>
              <a:spcAft>
                <a:spcPts val="0"/>
              </a:spcAft>
              <a:buClr>
                <a:srgbClr val="000000"/>
              </a:buClr>
              <a:buSzPts val="5500"/>
              <a:buFont typeface="Helvetica Neue"/>
              <a:buNone/>
              <a:defRPr sz="5500"/>
            </a:lvl1pPr>
            <a:lvl2pPr marL="914400" lvl="1" indent="-228600" algn="l">
              <a:lnSpc>
                <a:spcPct val="100000"/>
              </a:lnSpc>
              <a:spcBef>
                <a:spcPts val="1800"/>
              </a:spcBef>
              <a:spcAft>
                <a:spcPts val="0"/>
              </a:spcAft>
              <a:buClr>
                <a:srgbClr val="000000"/>
              </a:buClr>
              <a:buSzPts val="5500"/>
              <a:buFont typeface="Helvetica Neue"/>
              <a:buNone/>
              <a:defRPr sz="5500"/>
            </a:lvl2pPr>
            <a:lvl3pPr marL="1371600" lvl="2" indent="-228600" algn="l">
              <a:lnSpc>
                <a:spcPct val="100000"/>
              </a:lnSpc>
              <a:spcBef>
                <a:spcPts val="1800"/>
              </a:spcBef>
              <a:spcAft>
                <a:spcPts val="0"/>
              </a:spcAft>
              <a:buClr>
                <a:srgbClr val="000000"/>
              </a:buClr>
              <a:buSzPts val="5500"/>
              <a:buFont typeface="Helvetica Neue"/>
              <a:buNone/>
              <a:defRPr sz="5500"/>
            </a:lvl3pPr>
            <a:lvl4pPr marL="1828800" lvl="3" indent="-228600" algn="l">
              <a:lnSpc>
                <a:spcPct val="100000"/>
              </a:lnSpc>
              <a:spcBef>
                <a:spcPts val="1800"/>
              </a:spcBef>
              <a:spcAft>
                <a:spcPts val="0"/>
              </a:spcAft>
              <a:buClr>
                <a:srgbClr val="000000"/>
              </a:buClr>
              <a:buSzPts val="5500"/>
              <a:buFont typeface="Helvetica Neue"/>
              <a:buNone/>
              <a:defRPr sz="5500"/>
            </a:lvl4pPr>
            <a:lvl5pPr marL="2286000" lvl="4" indent="-228600" algn="l">
              <a:lnSpc>
                <a:spcPct val="100000"/>
              </a:lnSpc>
              <a:spcBef>
                <a:spcPts val="1800"/>
              </a:spcBef>
              <a:spcAft>
                <a:spcPts val="0"/>
              </a:spcAft>
              <a:buClr>
                <a:srgbClr val="000000"/>
              </a:buClr>
              <a:buSzPts val="5500"/>
              <a:buFont typeface="Helvetica Neue"/>
              <a:buNone/>
              <a:defRPr sz="5500"/>
            </a:lvl5pPr>
            <a:lvl6pPr marL="2743200" lvl="5" indent="-369189" algn="l">
              <a:lnSpc>
                <a:spcPct val="90000"/>
              </a:lnSpc>
              <a:spcBef>
                <a:spcPts val="4500"/>
              </a:spcBef>
              <a:spcAft>
                <a:spcPts val="0"/>
              </a:spcAft>
              <a:buClr>
                <a:srgbClr val="000000"/>
              </a:buClr>
              <a:buSzPts val="2214"/>
              <a:buChar char="•"/>
              <a:defRPr/>
            </a:lvl6pPr>
            <a:lvl7pPr marL="3200400" lvl="6" indent="-369189" algn="l">
              <a:lnSpc>
                <a:spcPct val="90000"/>
              </a:lnSpc>
              <a:spcBef>
                <a:spcPts val="4500"/>
              </a:spcBef>
              <a:spcAft>
                <a:spcPts val="0"/>
              </a:spcAft>
              <a:buClr>
                <a:srgbClr val="000000"/>
              </a:buClr>
              <a:buSzPts val="2214"/>
              <a:buChar char="•"/>
              <a:defRPr/>
            </a:lvl7pPr>
            <a:lvl8pPr marL="3657600" lvl="7" indent="-369189" algn="l">
              <a:lnSpc>
                <a:spcPct val="90000"/>
              </a:lnSpc>
              <a:spcBef>
                <a:spcPts val="4500"/>
              </a:spcBef>
              <a:spcAft>
                <a:spcPts val="0"/>
              </a:spcAft>
              <a:buClr>
                <a:srgbClr val="000000"/>
              </a:buClr>
              <a:buSzPts val="2214"/>
              <a:buChar char="•"/>
              <a:defRPr/>
            </a:lvl8pPr>
            <a:lvl9pPr marL="4114800" lvl="8" indent="-369189" algn="l">
              <a:lnSpc>
                <a:spcPct val="90000"/>
              </a:lnSpc>
              <a:spcBef>
                <a:spcPts val="4500"/>
              </a:spcBef>
              <a:spcAft>
                <a:spcPts val="0"/>
              </a:spcAft>
              <a:buClr>
                <a:srgbClr val="000000"/>
              </a:buClr>
              <a:buSzPts val="2214"/>
              <a:buChar char="•"/>
              <a:defRPr/>
            </a:lvl9pPr>
          </a:lstStyle>
          <a:p>
            <a:endParaRPr/>
          </a:p>
        </p:txBody>
      </p:sp>
      <p:sp>
        <p:nvSpPr>
          <p:cNvPr id="51" name="Google Shape;51;p26"/>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lvl="0" indent="0" algn="ctr">
              <a:lnSpc>
                <a:spcPct val="100000"/>
              </a:lnSpc>
              <a:spcBef>
                <a:spcPts val="0"/>
              </a:spcBef>
              <a:spcAft>
                <a:spcPts val="0"/>
              </a:spcAft>
              <a:buClr>
                <a:srgbClr val="000000"/>
              </a:buClr>
              <a:buSzPts val="1800"/>
              <a:buFont typeface="Helvetica Neue"/>
              <a:buNone/>
              <a:defRPr sz="1800">
                <a:solidFill>
                  <a:srgbClr val="000000"/>
                </a:solidFill>
              </a:defRPr>
            </a:lvl1pPr>
            <a:lvl2pPr marL="0" lvl="1" indent="0" algn="ctr">
              <a:lnSpc>
                <a:spcPct val="100000"/>
              </a:lnSpc>
              <a:spcBef>
                <a:spcPts val="0"/>
              </a:spcBef>
              <a:spcAft>
                <a:spcPts val="0"/>
              </a:spcAft>
              <a:buClr>
                <a:srgbClr val="000000"/>
              </a:buClr>
              <a:buSzPts val="1800"/>
              <a:buFont typeface="Helvetica Neue"/>
              <a:buNone/>
              <a:defRPr sz="1800">
                <a:solidFill>
                  <a:srgbClr val="000000"/>
                </a:solidFill>
              </a:defRPr>
            </a:lvl2pPr>
            <a:lvl3pPr marL="0" lvl="2" indent="0" algn="ctr">
              <a:lnSpc>
                <a:spcPct val="100000"/>
              </a:lnSpc>
              <a:spcBef>
                <a:spcPts val="0"/>
              </a:spcBef>
              <a:spcAft>
                <a:spcPts val="0"/>
              </a:spcAft>
              <a:buClr>
                <a:srgbClr val="000000"/>
              </a:buClr>
              <a:buSzPts val="1800"/>
              <a:buFont typeface="Helvetica Neue"/>
              <a:buNone/>
              <a:defRPr sz="1800">
                <a:solidFill>
                  <a:srgbClr val="000000"/>
                </a:solidFill>
              </a:defRPr>
            </a:lvl3pPr>
            <a:lvl4pPr marL="0" lvl="3" indent="0" algn="ctr">
              <a:lnSpc>
                <a:spcPct val="100000"/>
              </a:lnSpc>
              <a:spcBef>
                <a:spcPts val="0"/>
              </a:spcBef>
              <a:spcAft>
                <a:spcPts val="0"/>
              </a:spcAft>
              <a:buClr>
                <a:srgbClr val="000000"/>
              </a:buClr>
              <a:buSzPts val="1800"/>
              <a:buFont typeface="Helvetica Neue"/>
              <a:buNone/>
              <a:defRPr sz="1800">
                <a:solidFill>
                  <a:srgbClr val="000000"/>
                </a:solidFill>
              </a:defRPr>
            </a:lvl4pPr>
            <a:lvl5pPr marL="0" lvl="4" indent="0" algn="ctr">
              <a:lnSpc>
                <a:spcPct val="100000"/>
              </a:lnSpc>
              <a:spcBef>
                <a:spcPts val="0"/>
              </a:spcBef>
              <a:spcAft>
                <a:spcPts val="0"/>
              </a:spcAft>
              <a:buClr>
                <a:srgbClr val="000000"/>
              </a:buClr>
              <a:buSzPts val="1800"/>
              <a:buFont typeface="Helvetica Neue"/>
              <a:buNone/>
              <a:defRPr sz="1800">
                <a:solidFill>
                  <a:srgbClr val="000000"/>
                </a:solidFill>
              </a:defRPr>
            </a:lvl5pPr>
            <a:lvl6pPr marL="0" lvl="5" indent="0" algn="ctr">
              <a:lnSpc>
                <a:spcPct val="100000"/>
              </a:lnSpc>
              <a:spcBef>
                <a:spcPts val="0"/>
              </a:spcBef>
              <a:spcAft>
                <a:spcPts val="0"/>
              </a:spcAft>
              <a:buClr>
                <a:srgbClr val="000000"/>
              </a:buClr>
              <a:buSzPts val="1800"/>
              <a:buFont typeface="Helvetica Neue"/>
              <a:buNone/>
              <a:defRPr sz="1800">
                <a:solidFill>
                  <a:srgbClr val="000000"/>
                </a:solidFill>
              </a:defRPr>
            </a:lvl6pPr>
            <a:lvl7pPr marL="0" lvl="6" indent="0" algn="ctr">
              <a:lnSpc>
                <a:spcPct val="100000"/>
              </a:lnSpc>
              <a:spcBef>
                <a:spcPts val="0"/>
              </a:spcBef>
              <a:spcAft>
                <a:spcPts val="0"/>
              </a:spcAft>
              <a:buClr>
                <a:srgbClr val="000000"/>
              </a:buClr>
              <a:buSzPts val="1800"/>
              <a:buFont typeface="Helvetica Neue"/>
              <a:buNone/>
              <a:defRPr sz="1800">
                <a:solidFill>
                  <a:srgbClr val="000000"/>
                </a:solidFill>
              </a:defRPr>
            </a:lvl7pPr>
            <a:lvl8pPr marL="0" lvl="7" indent="0" algn="ctr">
              <a:lnSpc>
                <a:spcPct val="100000"/>
              </a:lnSpc>
              <a:spcBef>
                <a:spcPts val="0"/>
              </a:spcBef>
              <a:spcAft>
                <a:spcPts val="0"/>
              </a:spcAft>
              <a:buClr>
                <a:srgbClr val="000000"/>
              </a:buClr>
              <a:buSzPts val="1800"/>
              <a:buFont typeface="Helvetica Neue"/>
              <a:buNone/>
              <a:defRPr sz="1800">
                <a:solidFill>
                  <a:srgbClr val="000000"/>
                </a:solidFill>
              </a:defRPr>
            </a:lvl8pPr>
            <a:lvl9pPr marL="0" lvl="8" indent="0" algn="ctr">
              <a:lnSpc>
                <a:spcPct val="100000"/>
              </a:lnSpc>
              <a:spcBef>
                <a:spcPts val="0"/>
              </a:spcBef>
              <a:spcAft>
                <a:spcPts val="0"/>
              </a:spcAft>
              <a:buClr>
                <a:srgbClr val="000000"/>
              </a:buClr>
              <a:buSzPts val="1800"/>
              <a:buFont typeface="Helvetica Neue"/>
              <a:buNone/>
              <a:defRPr sz="1800">
                <a:solidFill>
                  <a:srgbClr val="000000"/>
                </a:solidFill>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E7D4"/>
        </a:solidFill>
        <a:effectLst/>
      </p:bgPr>
    </p:bg>
    <p:spTree>
      <p:nvGrpSpPr>
        <p:cNvPr id="1" name="Shape 5"/>
        <p:cNvGrpSpPr/>
        <p:nvPr/>
      </p:nvGrpSpPr>
      <p:grpSpPr>
        <a:xfrm>
          <a:off x="0" y="0"/>
          <a:ext cx="0" cy="0"/>
          <a:chOff x="0" y="0"/>
          <a:chExt cx="0" cy="0"/>
        </a:xfrm>
      </p:grpSpPr>
      <p:sp>
        <p:nvSpPr>
          <p:cNvPr id="6" name="Google Shape;6;p16"/>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lvl1pPr marR="0" lvl="0"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1pPr>
            <a:lvl2pPr marR="0" lvl="1"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2pPr>
            <a:lvl3pPr marR="0" lvl="2"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3pPr>
            <a:lvl4pPr marR="0" lvl="3"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4pPr>
            <a:lvl5pPr marR="0" lvl="4"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5pPr>
            <a:lvl6pPr marR="0" lvl="5"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6pPr>
            <a:lvl7pPr marR="0" lvl="6"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7pPr>
            <a:lvl8pPr marR="0" lvl="7"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8pPr>
            <a:lvl9pPr marR="0" lvl="8" algn="l" rtl="0">
              <a:lnSpc>
                <a:spcPct val="80000"/>
              </a:lnSpc>
              <a:spcBef>
                <a:spcPts val="0"/>
              </a:spcBef>
              <a:spcAft>
                <a:spcPts val="0"/>
              </a:spcAft>
              <a:buClr>
                <a:srgbClr val="000000"/>
              </a:buClr>
              <a:buSzPts val="8500"/>
              <a:buFont typeface="Helvetica Neue"/>
              <a:buNone/>
              <a:defRPr sz="8500" b="1"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16"/>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a:bodyPr>
          <a:lstStyle>
            <a:lvl1pPr marL="457200" marR="0" lvl="0"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1pPr>
            <a:lvl2pPr marL="914400" marR="0" lvl="1"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2pPr>
            <a:lvl3pPr marL="1371600" marR="0" lvl="2"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3pPr>
            <a:lvl4pPr marL="1828800" marR="0" lvl="3"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4pPr>
            <a:lvl5pPr marL="2286000" marR="0" lvl="4"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5pPr>
            <a:lvl6pPr marL="2743200" marR="0" lvl="5"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6pPr>
            <a:lvl7pPr marL="3200400" marR="0" lvl="6"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7pPr>
            <a:lvl8pPr marL="3657600" marR="0" lvl="7" indent="-603504"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8pPr>
            <a:lvl9pPr marL="4114800" marR="0" lvl="8" indent="-603503" algn="l" rtl="0">
              <a:lnSpc>
                <a:spcPct val="90000"/>
              </a:lnSpc>
              <a:spcBef>
                <a:spcPts val="4500"/>
              </a:spcBef>
              <a:spcAft>
                <a:spcPts val="0"/>
              </a:spcAft>
              <a:buClr>
                <a:srgbClr val="000000"/>
              </a:buClr>
              <a:buSzPts val="5904"/>
              <a:buFont typeface="Helvetica Neue"/>
              <a:buChar char="•"/>
              <a:defRPr sz="48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6"/>
          <p:cNvSpPr txBox="1">
            <a:spLocks noGrp="1"/>
          </p:cNvSpPr>
          <p:nvPr>
            <p:ph type="sldNum" idx="12"/>
          </p:nvPr>
        </p:nvSpPr>
        <p:spPr>
          <a:xfrm>
            <a:off x="12001499" y="13080999"/>
            <a:ext cx="368505" cy="374600"/>
          </a:xfrm>
          <a:prstGeom prst="rect">
            <a:avLst/>
          </a:prstGeom>
          <a:noFill/>
          <a:ln>
            <a:noFill/>
          </a:ln>
        </p:spPr>
        <p:txBody>
          <a:bodyPr spcFirstLastPara="1" wrap="square" lIns="50800" tIns="50800" rIns="50800" bIns="50800" anchor="b" anchorCtr="0">
            <a:spAutoFit/>
          </a:bodyPr>
          <a:lstStyle>
            <a:lvl1pPr marL="0" marR="0" lvl="0"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1800"/>
              <a:buFont typeface="Helvetica Neue"/>
              <a:buNone/>
              <a:defRPr sz="1800" b="0" i="0" u="none" strike="noStrike" cap="none">
                <a:solidFill>
                  <a:srgbClr val="000000"/>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3"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
          <p:cNvSpPr txBox="1">
            <a:spLocks noGrp="1"/>
          </p:cNvSpPr>
          <p:nvPr>
            <p:ph type="body" idx="1"/>
          </p:nvPr>
        </p:nvSpPr>
        <p:spPr>
          <a:xfrm>
            <a:off x="1201340" y="11859862"/>
            <a:ext cx="21971003" cy="636979"/>
          </a:xfrm>
          <a:prstGeom prst="rect">
            <a:avLst/>
          </a:prstGeom>
          <a:noFill/>
          <a:ln>
            <a:noFill/>
          </a:ln>
        </p:spPr>
        <p:txBody>
          <a:bodyPr spcFirstLastPara="1" wrap="square" lIns="45700" tIns="45700" rIns="45700" bIns="45700" anchor="t" anchorCtr="0">
            <a:normAutofit/>
          </a:bodyPr>
          <a:lstStyle/>
          <a:p>
            <a:pPr marL="0" lvl="0" indent="0" algn="l" rtl="0">
              <a:lnSpc>
                <a:spcPct val="90000"/>
              </a:lnSpc>
              <a:spcBef>
                <a:spcPts val="0"/>
              </a:spcBef>
              <a:spcAft>
                <a:spcPts val="0"/>
              </a:spcAft>
              <a:buClr>
                <a:srgbClr val="000000"/>
              </a:buClr>
              <a:buSzPts val="3600"/>
              <a:buFont typeface="Helvetica Neue"/>
              <a:buNone/>
            </a:pPr>
            <a:endParaRPr dirty="0"/>
          </a:p>
        </p:txBody>
      </p:sp>
      <p:sp>
        <p:nvSpPr>
          <p:cNvPr id="69" name="Google Shape;69;p1"/>
          <p:cNvSpPr txBox="1">
            <a:spLocks noGrp="1"/>
          </p:cNvSpPr>
          <p:nvPr>
            <p:ph type="ctrTitle" idx="4294967295"/>
          </p:nvPr>
        </p:nvSpPr>
        <p:spPr>
          <a:xfrm>
            <a:off x="1206496" y="85791"/>
            <a:ext cx="21971004" cy="4648201"/>
          </a:xfrm>
          <a:prstGeom prst="rect">
            <a:avLst/>
          </a:prstGeom>
          <a:noFill/>
          <a:ln>
            <a:noFill/>
          </a:ln>
        </p:spPr>
        <p:txBody>
          <a:bodyPr spcFirstLastPara="1" wrap="square" lIns="50800" tIns="50800" rIns="50800" bIns="50800" anchor="b" anchorCtr="0">
            <a:normAutofit/>
          </a:bodyPr>
          <a:lstStyle/>
          <a:p>
            <a:pPr marL="0" marR="0" lvl="0" indent="0" algn="l" rtl="0">
              <a:lnSpc>
                <a:spcPct val="80000"/>
              </a:lnSpc>
              <a:spcBef>
                <a:spcPts val="0"/>
              </a:spcBef>
              <a:spcAft>
                <a:spcPts val="0"/>
              </a:spcAft>
              <a:buClr>
                <a:srgbClr val="000000"/>
              </a:buClr>
              <a:buSzPts val="11600"/>
              <a:buFont typeface="Helvetica Neue"/>
              <a:buNone/>
            </a:pPr>
            <a:r>
              <a:rPr lang="en-US" sz="11600" b="1" i="0" u="none" strike="noStrike" cap="none">
                <a:solidFill>
                  <a:srgbClr val="000000"/>
                </a:solidFill>
                <a:latin typeface="Helvetica Neue"/>
                <a:ea typeface="Helvetica Neue"/>
                <a:cs typeface="Helvetica Neue"/>
                <a:sym typeface="Helvetica Neue"/>
              </a:rPr>
              <a:t>HELP CITIES LEAD</a:t>
            </a:r>
            <a:endParaRPr/>
          </a:p>
        </p:txBody>
      </p:sp>
      <p:sp>
        <p:nvSpPr>
          <p:cNvPr id="70" name="Google Shape;70;p1"/>
          <p:cNvSpPr txBox="1">
            <a:spLocks noGrp="1"/>
          </p:cNvSpPr>
          <p:nvPr>
            <p:ph type="subTitle" idx="4294967295"/>
          </p:nvPr>
        </p:nvSpPr>
        <p:spPr>
          <a:xfrm>
            <a:off x="1201342" y="4733990"/>
            <a:ext cx="21971001" cy="1905001"/>
          </a:xfrm>
          <a:prstGeom prst="rect">
            <a:avLst/>
          </a:prstGeom>
          <a:noFill/>
          <a:ln>
            <a:noFill/>
          </a:ln>
        </p:spPr>
        <p:txBody>
          <a:bodyPr spcFirstLastPara="1" wrap="square" lIns="50800" tIns="50800" rIns="50800" bIns="50800" anchor="t" anchorCtr="0">
            <a:normAutofit/>
          </a:bodyPr>
          <a:lstStyle/>
          <a:p>
            <a:pPr marL="0" marR="0" lvl="0" indent="0" algn="l" rtl="0">
              <a:lnSpc>
                <a:spcPct val="100000"/>
              </a:lnSpc>
              <a:spcBef>
                <a:spcPts val="0"/>
              </a:spcBef>
              <a:spcAft>
                <a:spcPts val="0"/>
              </a:spcAft>
              <a:buClr>
                <a:srgbClr val="000000"/>
              </a:buClr>
              <a:buSzPts val="5500"/>
              <a:buFont typeface="Helvetica Neue"/>
              <a:buNone/>
            </a:pPr>
            <a:r>
              <a:rPr lang="en-US" sz="5500" b="1" i="0" u="none" strike="noStrike" cap="none">
                <a:solidFill>
                  <a:srgbClr val="000000"/>
                </a:solidFill>
                <a:latin typeface="Helvetica Neue"/>
                <a:ea typeface="Helvetica Neue"/>
                <a:cs typeface="Helvetica Neue"/>
                <a:sym typeface="Helvetica Neue"/>
              </a:rPr>
              <a:t>Enabling Local-Government Climate Action</a:t>
            </a:r>
            <a:endParaRPr/>
          </a:p>
        </p:txBody>
      </p:sp>
      <p:pic>
        <p:nvPicPr>
          <p:cNvPr id="71" name="Google Shape;71;p1" descr="HCL graphics-12.png"/>
          <p:cNvPicPr preferRelativeResize="0"/>
          <p:nvPr/>
        </p:nvPicPr>
        <p:blipFill rotWithShape="1">
          <a:blip r:embed="rId3">
            <a:alphaModFix/>
          </a:blip>
          <a:srcRect/>
          <a:stretch/>
        </p:blipFill>
        <p:spPr>
          <a:xfrm>
            <a:off x="7789398" y="9828058"/>
            <a:ext cx="16504083" cy="388695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8"/>
          <p:cNvSpPr txBox="1">
            <a:spLocks noGrp="1"/>
          </p:cNvSpPr>
          <p:nvPr>
            <p:ph type="title"/>
          </p:nvPr>
        </p:nvSpPr>
        <p:spPr>
          <a:xfrm>
            <a:off x="2857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FBAB01"/>
              </a:buClr>
              <a:buSzPts val="7000"/>
              <a:buFont typeface="Helvetica Neue"/>
              <a:buNone/>
            </a:pPr>
            <a:r>
              <a:rPr lang="en-US" sz="7000" dirty="0">
                <a:solidFill>
                  <a:srgbClr val="FBAB01"/>
                </a:solidFill>
              </a:rPr>
              <a:t>Mandatory Home Energy Labelling</a:t>
            </a:r>
            <a:endParaRPr dirty="0"/>
          </a:p>
        </p:txBody>
      </p:sp>
      <p:pic>
        <p:nvPicPr>
          <p:cNvPr id="108" name="Google Shape;108;p8" descr="HCL graphics-14.png"/>
          <p:cNvPicPr preferRelativeResize="0"/>
          <p:nvPr/>
        </p:nvPicPr>
        <p:blipFill rotWithShape="1">
          <a:blip r:embed="rId3">
            <a:alphaModFix/>
          </a:blip>
          <a:srcRect/>
          <a:stretch/>
        </p:blipFill>
        <p:spPr>
          <a:xfrm>
            <a:off x="952450" y="957881"/>
            <a:ext cx="1600201" cy="1600201"/>
          </a:xfrm>
          <a:prstGeom prst="rect">
            <a:avLst/>
          </a:prstGeom>
          <a:noFill/>
          <a:ln>
            <a:noFill/>
          </a:ln>
        </p:spPr>
      </p:pic>
      <p:sp>
        <p:nvSpPr>
          <p:cNvPr id="8" name="Google Shape;114;p9">
            <a:extLst>
              <a:ext uri="{FF2B5EF4-FFF2-40B4-BE49-F238E27FC236}">
                <a16:creationId xmlns:a16="http://schemas.microsoft.com/office/drawing/2014/main" xmlns="" id="{F9596FCD-97EF-48CC-9A39-B90992E1181A}"/>
              </a:ext>
            </a:extLst>
          </p:cNvPr>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lnSpcReduction="10000"/>
          </a:bodyPr>
          <a:lstStyle/>
          <a:p>
            <a:pPr marL="0" indent="0">
              <a:lnSpc>
                <a:spcPct val="125000"/>
              </a:lnSpc>
              <a:spcBef>
                <a:spcPts val="1400"/>
              </a:spcBef>
              <a:buNone/>
            </a:pPr>
            <a:r>
              <a:rPr lang="en-US" sz="4000" b="1" dirty="0">
                <a:highlight>
                  <a:srgbClr val="EEE7D6"/>
                </a:highlight>
                <a:latin typeface="Helvetica Neue" panose="020B0604020202020204" charset="0"/>
              </a:rPr>
              <a:t>Rationale:</a:t>
            </a:r>
          </a:p>
          <a:p>
            <a:pPr indent="-457200">
              <a:lnSpc>
                <a:spcPct val="125000"/>
              </a:lnSpc>
              <a:spcBef>
                <a:spcPts val="1400"/>
              </a:spcBef>
            </a:pPr>
            <a:r>
              <a:rPr lang="en-US" sz="4000" dirty="0">
                <a:highlight>
                  <a:srgbClr val="EEE7D6"/>
                </a:highlight>
                <a:latin typeface="Helvetica Neue" panose="020B0604020202020204" charset="0"/>
              </a:rPr>
              <a:t>Critical information for homeowners</a:t>
            </a:r>
          </a:p>
          <a:p>
            <a:pPr indent="-457200">
              <a:lnSpc>
                <a:spcPct val="125000"/>
              </a:lnSpc>
              <a:spcBef>
                <a:spcPts val="1400"/>
              </a:spcBef>
            </a:pPr>
            <a:r>
              <a:rPr lang="en-US" sz="4000" dirty="0">
                <a:highlight>
                  <a:srgbClr val="EEE7D6"/>
                </a:highlight>
                <a:latin typeface="Helvetica Neue" panose="020B0604020202020204" charset="0"/>
              </a:rPr>
              <a:t>Vastly improve data on existing building performance and help direct policy/programs</a:t>
            </a:r>
          </a:p>
          <a:p>
            <a:pPr indent="-457200">
              <a:lnSpc>
                <a:spcPct val="125000"/>
              </a:lnSpc>
              <a:spcBef>
                <a:spcPts val="1400"/>
              </a:spcBef>
            </a:pPr>
            <a:r>
              <a:rPr lang="en-US" sz="4000" dirty="0">
                <a:highlight>
                  <a:srgbClr val="EEE7D6"/>
                </a:highlight>
                <a:latin typeface="Helvetica Neue" panose="020B0604020202020204" charset="0"/>
              </a:rPr>
              <a:t>All 28 EU countries require home energy performance labels</a:t>
            </a:r>
          </a:p>
          <a:p>
            <a:pPr indent="-457200">
              <a:lnSpc>
                <a:spcPct val="125000"/>
              </a:lnSpc>
              <a:spcBef>
                <a:spcPts val="1400"/>
              </a:spcBef>
            </a:pPr>
            <a:r>
              <a:rPr lang="en-US" sz="4000" dirty="0">
                <a:highlight>
                  <a:srgbClr val="EEE7D6"/>
                </a:highlight>
                <a:latin typeface="Helvetica Neue" panose="020B0604020202020204" charset="0"/>
              </a:rPr>
              <a:t>In the US, numerous states and cities require home energy performance/costs to be reported</a:t>
            </a:r>
          </a:p>
          <a:p>
            <a:pPr marL="0" indent="0">
              <a:lnSpc>
                <a:spcPct val="125000"/>
              </a:lnSpc>
              <a:spcBef>
                <a:spcPts val="1400"/>
              </a:spcBef>
              <a:buNone/>
            </a:pPr>
            <a:endParaRPr lang="en-US" sz="4000" b="1" dirty="0">
              <a:highlight>
                <a:srgbClr val="EEE7D6"/>
              </a:highlight>
              <a:latin typeface="Helvetica Neue" panose="020B0604020202020204" charset="0"/>
            </a:endParaRPr>
          </a:p>
          <a:p>
            <a:pPr marL="0" indent="0">
              <a:lnSpc>
                <a:spcPct val="125000"/>
              </a:lnSpc>
              <a:spcBef>
                <a:spcPts val="1400"/>
              </a:spcBef>
              <a:buNone/>
            </a:pPr>
            <a:r>
              <a:rPr lang="en-US" sz="4000" b="1" dirty="0">
                <a:highlight>
                  <a:srgbClr val="EEE7D6"/>
                </a:highlight>
                <a:latin typeface="Helvetica Neue" panose="020B0604020202020204" charset="0"/>
              </a:rPr>
              <a:t>Support for Home Energy Labelling in BC</a:t>
            </a:r>
          </a:p>
          <a:p>
            <a:pPr indent="-457200">
              <a:lnSpc>
                <a:spcPct val="125000"/>
              </a:lnSpc>
              <a:spcBef>
                <a:spcPts val="1400"/>
              </a:spcBef>
            </a:pPr>
            <a:r>
              <a:rPr lang="en-US" sz="4000" b="1" dirty="0">
                <a:highlight>
                  <a:srgbClr val="EEE7D6"/>
                </a:highlight>
                <a:latin typeface="Helvetica Neue" panose="020B0604020202020204" charset="0"/>
              </a:rPr>
              <a:t>UBCM Resolution</a:t>
            </a:r>
            <a:r>
              <a:rPr lang="en-US" sz="4000" dirty="0">
                <a:highlight>
                  <a:srgbClr val="EEE7D6"/>
                </a:highlight>
                <a:latin typeface="Helvetica Neue" panose="020B0604020202020204" charset="0"/>
              </a:rPr>
              <a:t> - 2014</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2018 </a:t>
            </a:r>
            <a:r>
              <a:rPr lang="en-US" sz="4000" b="1" dirty="0" err="1">
                <a:highlight>
                  <a:srgbClr val="EEE7D6"/>
                </a:highlight>
                <a:latin typeface="Helvetica Neue" panose="020B0604020202020204" charset="0"/>
              </a:rPr>
              <a:t>CleanBC</a:t>
            </a:r>
            <a:r>
              <a:rPr lang="en-US" sz="4000" b="1" dirty="0">
                <a:highlight>
                  <a:srgbClr val="EEE7D6"/>
                </a:highlight>
                <a:latin typeface="Helvetica Neue" panose="020B0604020202020204" charset="0"/>
              </a:rPr>
              <a:t> </a:t>
            </a:r>
            <a:r>
              <a:rPr lang="en-US" sz="4000" dirty="0">
                <a:highlight>
                  <a:srgbClr val="EEE7D6"/>
                </a:highlight>
                <a:latin typeface="Helvetica Neue" panose="020B0604020202020204" charset="0"/>
              </a:rPr>
              <a:t>– Commitment to explore</a:t>
            </a:r>
          </a:p>
          <a:p>
            <a:pPr indent="-457200">
              <a:lnSpc>
                <a:spcPct val="125000"/>
              </a:lnSpc>
              <a:spcBef>
                <a:spcPts val="1400"/>
              </a:spcBef>
            </a:pPr>
            <a:r>
              <a:rPr lang="en-US" sz="4000" b="1" dirty="0">
                <a:highlight>
                  <a:srgbClr val="EEE7D6"/>
                </a:highlight>
                <a:latin typeface="Helvetica Neue" panose="020B0604020202020204" charset="0"/>
              </a:rPr>
              <a:t>Minister Mandate Letter</a:t>
            </a:r>
            <a:r>
              <a:rPr lang="en-US" sz="4000" dirty="0">
                <a:highlight>
                  <a:srgbClr val="EEE7D6"/>
                </a:highlight>
                <a:latin typeface="Helvetica Neue" panose="020B0604020202020204" charset="0"/>
              </a:rPr>
              <a:t> (Finance) – require realtors to provide energy efficiency information on listed homes (November 2020)</a:t>
            </a:r>
            <a:endParaRPr sz="4000" dirty="0">
              <a:highlight>
                <a:srgbClr val="EEE7D6"/>
              </a:highlight>
              <a:latin typeface="Helvetica Neue" panose="020B0604020202020204" charset="0"/>
              <a:ea typeface="Arial"/>
              <a:cs typeface="Arial"/>
              <a:sym typeface="Arial"/>
            </a:endParaRPr>
          </a:p>
          <a:p>
            <a:pPr marL="609600" lvl="0" indent="-234696" algn="l" rtl="0">
              <a:lnSpc>
                <a:spcPct val="90000"/>
              </a:lnSpc>
              <a:spcBef>
                <a:spcPts val="400"/>
              </a:spcBef>
              <a:spcAft>
                <a:spcPts val="0"/>
              </a:spcAft>
              <a:buClr>
                <a:srgbClr val="000000"/>
              </a:buClr>
              <a:buSzPts val="5904"/>
              <a:buFont typeface="Helvetica Neue"/>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2857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4C4888"/>
              </a:buClr>
              <a:buSzPts val="7000"/>
              <a:buFont typeface="Helvetica Neue"/>
              <a:buNone/>
            </a:pPr>
            <a:r>
              <a:rPr lang="en-US" sz="7000" dirty="0">
                <a:solidFill>
                  <a:srgbClr val="4C4888"/>
                </a:solidFill>
              </a:rPr>
              <a:t>Regulating Climate Pollution for New Buildings</a:t>
            </a:r>
            <a:endParaRPr dirty="0"/>
          </a:p>
        </p:txBody>
      </p:sp>
      <p:pic>
        <p:nvPicPr>
          <p:cNvPr id="129" name="Google Shape;129;p11" descr="HCL graphics-17.png"/>
          <p:cNvPicPr preferRelativeResize="0"/>
          <p:nvPr/>
        </p:nvPicPr>
        <p:blipFill rotWithShape="1">
          <a:blip r:embed="rId3">
            <a:alphaModFix/>
          </a:blip>
          <a:srcRect/>
          <a:stretch/>
        </p:blipFill>
        <p:spPr>
          <a:xfrm>
            <a:off x="952450" y="957881"/>
            <a:ext cx="1600201" cy="1600201"/>
          </a:xfrm>
          <a:prstGeom prst="rect">
            <a:avLst/>
          </a:prstGeom>
          <a:noFill/>
          <a:ln>
            <a:noFill/>
          </a:ln>
        </p:spPr>
      </p:pic>
      <p:sp>
        <p:nvSpPr>
          <p:cNvPr id="7" name="Google Shape;114;p9">
            <a:extLst>
              <a:ext uri="{FF2B5EF4-FFF2-40B4-BE49-F238E27FC236}">
                <a16:creationId xmlns:a16="http://schemas.microsoft.com/office/drawing/2014/main" xmlns="" id="{3B43C10B-5630-464F-A717-20150BE9326C}"/>
              </a:ext>
            </a:extLst>
          </p:cNvPr>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fontScale="92500"/>
          </a:bodyPr>
          <a:lstStyle/>
          <a:p>
            <a:pPr marL="0" indent="0">
              <a:lnSpc>
                <a:spcPct val="125000"/>
              </a:lnSpc>
              <a:spcBef>
                <a:spcPts val="1400"/>
              </a:spcBef>
              <a:buNone/>
            </a:pPr>
            <a:r>
              <a:rPr lang="en-US" sz="4000" b="1" dirty="0">
                <a:highlight>
                  <a:srgbClr val="EEE7D6"/>
                </a:highlight>
                <a:latin typeface="Helvetica Neue" panose="020B0604020202020204" charset="0"/>
              </a:rPr>
              <a:t>Rationale:</a:t>
            </a:r>
          </a:p>
          <a:p>
            <a:pPr indent="-457200">
              <a:lnSpc>
                <a:spcPct val="125000"/>
              </a:lnSpc>
              <a:spcBef>
                <a:spcPts val="1400"/>
              </a:spcBef>
            </a:pPr>
            <a:r>
              <a:rPr lang="en-US" sz="4000" dirty="0">
                <a:highlight>
                  <a:srgbClr val="EEE7D6"/>
                </a:highlight>
                <a:latin typeface="Helvetica Neue" panose="020B0604020202020204" charset="0"/>
              </a:rPr>
              <a:t>Low-carbon solutions for new construction are readily available and cost competitive</a:t>
            </a:r>
          </a:p>
          <a:p>
            <a:pPr indent="-457200">
              <a:lnSpc>
                <a:spcPct val="125000"/>
              </a:lnSpc>
              <a:spcBef>
                <a:spcPts val="1400"/>
              </a:spcBef>
            </a:pPr>
            <a:r>
              <a:rPr lang="en-US" sz="4000" dirty="0">
                <a:highlight>
                  <a:srgbClr val="EEE7D6"/>
                </a:highlight>
                <a:latin typeface="Helvetica Neue" panose="020B0604020202020204" charset="0"/>
              </a:rPr>
              <a:t>Energy Step Code does not include GHG performance requirement, leads to “work arounds” by some local governments that trade off energy efficiency for lower GHG emissions</a:t>
            </a:r>
          </a:p>
          <a:p>
            <a:pPr indent="-457200">
              <a:lnSpc>
                <a:spcPct val="125000"/>
              </a:lnSpc>
              <a:spcBef>
                <a:spcPts val="1400"/>
              </a:spcBef>
            </a:pPr>
            <a:r>
              <a:rPr lang="en-US" sz="4000" dirty="0">
                <a:highlight>
                  <a:srgbClr val="EEE7D6"/>
                </a:highlight>
                <a:latin typeface="Helvetica Neue" panose="020B0604020202020204" charset="0"/>
              </a:rPr>
              <a:t>Ensure new buildings do not add to GHG emissions</a:t>
            </a:r>
          </a:p>
          <a:p>
            <a:pPr marL="0" indent="0">
              <a:lnSpc>
                <a:spcPct val="125000"/>
              </a:lnSpc>
              <a:spcBef>
                <a:spcPts val="1400"/>
              </a:spcBef>
              <a:buNone/>
            </a:pPr>
            <a:endParaRPr lang="en-US" sz="4000" b="1" dirty="0">
              <a:highlight>
                <a:srgbClr val="EEE7D6"/>
              </a:highlight>
              <a:latin typeface="Helvetica Neue" panose="020B0604020202020204" charset="0"/>
            </a:endParaRPr>
          </a:p>
          <a:p>
            <a:pPr marL="0" indent="0">
              <a:lnSpc>
                <a:spcPct val="125000"/>
              </a:lnSpc>
              <a:spcBef>
                <a:spcPts val="1400"/>
              </a:spcBef>
              <a:buNone/>
            </a:pPr>
            <a:r>
              <a:rPr lang="en-US" sz="4000" b="1" dirty="0">
                <a:highlight>
                  <a:srgbClr val="EEE7D6"/>
                </a:highlight>
                <a:latin typeface="Helvetica Neue" panose="020B0604020202020204" charset="0"/>
              </a:rPr>
              <a:t>Support for Regulating GHG Emissions for New Buildings in BC</a:t>
            </a:r>
          </a:p>
          <a:p>
            <a:pPr indent="-457200">
              <a:lnSpc>
                <a:spcPct val="125000"/>
              </a:lnSpc>
              <a:spcBef>
                <a:spcPts val="1400"/>
              </a:spcBef>
            </a:pPr>
            <a:r>
              <a:rPr lang="en-US" sz="4000" b="1" dirty="0">
                <a:highlight>
                  <a:srgbClr val="EEE7D6"/>
                </a:highlight>
                <a:latin typeface="Helvetica Neue" panose="020B0604020202020204" charset="0"/>
              </a:rPr>
              <a:t>UBCM Special Committee on Climate Action</a:t>
            </a:r>
            <a:r>
              <a:rPr lang="en-US" sz="4000" dirty="0">
                <a:highlight>
                  <a:srgbClr val="EEE7D6"/>
                </a:highlight>
                <a:latin typeface="Helvetica Neue" panose="020B0604020202020204" charset="0"/>
              </a:rPr>
              <a:t> –  “add a carbon metric to the Energy Step Code”</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City of Vancouver </a:t>
            </a:r>
            <a:r>
              <a:rPr lang="en-US" sz="4000" dirty="0">
                <a:highlight>
                  <a:srgbClr val="EEE7D6"/>
                </a:highlight>
                <a:latin typeface="Helvetica Neue" panose="020B0604020202020204" charset="0"/>
              </a:rPr>
              <a:t>– Already using a GHG performance requirement for new construction</a:t>
            </a:r>
          </a:p>
          <a:p>
            <a:pPr indent="-457200">
              <a:lnSpc>
                <a:spcPct val="125000"/>
              </a:lnSpc>
              <a:spcBef>
                <a:spcPts val="1400"/>
              </a:spcBef>
            </a:pPr>
            <a:r>
              <a:rPr lang="en-US" sz="4000" b="1" dirty="0">
                <a:highlight>
                  <a:srgbClr val="EEE7D6"/>
                </a:highlight>
                <a:latin typeface="Helvetica Neue" panose="020B0604020202020204" charset="0"/>
                <a:ea typeface="Arial"/>
                <a:cs typeface="Arial"/>
                <a:sym typeface="Arial"/>
              </a:rPr>
              <a:t>Minister Mandate Letter </a:t>
            </a:r>
            <a:r>
              <a:rPr lang="en-US" sz="4000" dirty="0">
                <a:highlight>
                  <a:srgbClr val="EEE7D6"/>
                </a:highlight>
                <a:latin typeface="Helvetica Neue" panose="020B0604020202020204" charset="0"/>
                <a:ea typeface="Arial"/>
                <a:cs typeface="Arial"/>
                <a:sym typeface="Arial"/>
              </a:rPr>
              <a:t>(Housing) – Support local governments to set their own carbon pollution performance standards for new buildings</a:t>
            </a:r>
            <a:endParaRPr sz="4000" dirty="0">
              <a:highlight>
                <a:srgbClr val="EEE7D6"/>
              </a:highlight>
              <a:latin typeface="Helvetica Neue" panose="020B0604020202020204" charset="0"/>
              <a:ea typeface="Arial"/>
              <a:cs typeface="Arial"/>
              <a:sym typeface="Arial"/>
            </a:endParaRPr>
          </a:p>
          <a:p>
            <a:pPr marL="609600" lvl="0" indent="-234696" algn="l" rtl="0">
              <a:lnSpc>
                <a:spcPct val="90000"/>
              </a:lnSpc>
              <a:spcBef>
                <a:spcPts val="400"/>
              </a:spcBef>
              <a:spcAft>
                <a:spcPts val="0"/>
              </a:spcAft>
              <a:buClr>
                <a:srgbClr val="000000"/>
              </a:buClr>
              <a:buSzPts val="5904"/>
              <a:buFont typeface="Helvetica Neue"/>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2857500" y="1079499"/>
            <a:ext cx="21971000" cy="1433164"/>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chemeClr val="accent5"/>
              </a:buClr>
              <a:buSzPts val="7000"/>
              <a:buFont typeface="Helvetica Neue"/>
              <a:buNone/>
            </a:pPr>
            <a:r>
              <a:rPr lang="en-US" sz="7000" b="1" i="0" u="none" strike="noStrike" cap="none">
                <a:solidFill>
                  <a:schemeClr val="accent5"/>
                </a:solidFill>
                <a:latin typeface="Helvetica Neue"/>
                <a:ea typeface="Helvetica Neue"/>
                <a:cs typeface="Helvetica Neue"/>
                <a:sym typeface="Helvetica Neue"/>
              </a:rPr>
              <a:t>Building Energy Benchmarking</a:t>
            </a:r>
            <a:endParaRPr/>
          </a:p>
        </p:txBody>
      </p:sp>
      <p:pic>
        <p:nvPicPr>
          <p:cNvPr id="101" name="Google Shape;101;p7" descr="HCL graphics-13.png"/>
          <p:cNvPicPr preferRelativeResize="0"/>
          <p:nvPr/>
        </p:nvPicPr>
        <p:blipFill rotWithShape="1">
          <a:blip r:embed="rId3">
            <a:alphaModFix/>
          </a:blip>
          <a:srcRect/>
          <a:stretch/>
        </p:blipFill>
        <p:spPr>
          <a:xfrm>
            <a:off x="952450" y="957881"/>
            <a:ext cx="1600201" cy="1600201"/>
          </a:xfrm>
          <a:prstGeom prst="rect">
            <a:avLst/>
          </a:prstGeom>
          <a:noFill/>
          <a:ln>
            <a:noFill/>
          </a:ln>
        </p:spPr>
      </p:pic>
      <p:sp>
        <p:nvSpPr>
          <p:cNvPr id="7" name="Google Shape;114;p9">
            <a:extLst>
              <a:ext uri="{FF2B5EF4-FFF2-40B4-BE49-F238E27FC236}">
                <a16:creationId xmlns:a16="http://schemas.microsoft.com/office/drawing/2014/main" xmlns="" id="{3D2BDEB6-F6C5-4B2E-9769-26D89E7875D3}"/>
              </a:ext>
            </a:extLst>
          </p:cNvPr>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fontScale="92500" lnSpcReduction="10000"/>
          </a:bodyPr>
          <a:lstStyle/>
          <a:p>
            <a:pPr marL="0" indent="0">
              <a:lnSpc>
                <a:spcPct val="125000"/>
              </a:lnSpc>
              <a:spcBef>
                <a:spcPts val="1400"/>
              </a:spcBef>
              <a:buNone/>
            </a:pPr>
            <a:r>
              <a:rPr lang="en-US" sz="4000" b="1" dirty="0">
                <a:highlight>
                  <a:srgbClr val="EEE7D6"/>
                </a:highlight>
                <a:latin typeface="Helvetica Neue" panose="020B0604020202020204" charset="0"/>
              </a:rPr>
              <a:t>Rationale:</a:t>
            </a:r>
          </a:p>
          <a:p>
            <a:pPr indent="-457200">
              <a:lnSpc>
                <a:spcPct val="125000"/>
              </a:lnSpc>
              <a:spcBef>
                <a:spcPts val="1400"/>
              </a:spcBef>
            </a:pPr>
            <a:r>
              <a:rPr lang="en-US" sz="4000" dirty="0">
                <a:highlight>
                  <a:srgbClr val="EEE7D6"/>
                </a:highlight>
                <a:latin typeface="Helvetica Neue" panose="020B0604020202020204" charset="0"/>
              </a:rPr>
              <a:t>Critical information for building owners</a:t>
            </a:r>
          </a:p>
          <a:p>
            <a:pPr indent="-457200">
              <a:lnSpc>
                <a:spcPct val="125000"/>
              </a:lnSpc>
              <a:spcBef>
                <a:spcPts val="1400"/>
              </a:spcBef>
            </a:pPr>
            <a:r>
              <a:rPr lang="en-US" sz="4000" dirty="0">
                <a:highlight>
                  <a:srgbClr val="EEE7D6"/>
                </a:highlight>
                <a:latin typeface="Helvetica Neue" panose="020B0604020202020204" charset="0"/>
              </a:rPr>
              <a:t>Vastly improve data on existing building performance and help direct policy/programs</a:t>
            </a:r>
          </a:p>
          <a:p>
            <a:pPr indent="-457200">
              <a:lnSpc>
                <a:spcPct val="125000"/>
              </a:lnSpc>
              <a:spcBef>
                <a:spcPts val="1400"/>
              </a:spcBef>
            </a:pPr>
            <a:r>
              <a:rPr lang="en-US" sz="4000" dirty="0">
                <a:highlight>
                  <a:srgbClr val="EEE7D6"/>
                </a:highlight>
                <a:latin typeface="Helvetica Neue" panose="020B0604020202020204" charset="0"/>
              </a:rPr>
              <a:t>All 28 EU countries require building energy labelling</a:t>
            </a:r>
          </a:p>
          <a:p>
            <a:pPr indent="-457200">
              <a:lnSpc>
                <a:spcPct val="125000"/>
              </a:lnSpc>
              <a:spcBef>
                <a:spcPts val="1400"/>
              </a:spcBef>
            </a:pPr>
            <a:r>
              <a:rPr lang="en-US" sz="4000" dirty="0">
                <a:highlight>
                  <a:srgbClr val="EEE7D6"/>
                </a:highlight>
                <a:latin typeface="Helvetica Neue" panose="020B0604020202020204" charset="0"/>
              </a:rPr>
              <a:t>In the US, numerous states and cities require building energy benchmarking</a:t>
            </a:r>
          </a:p>
          <a:p>
            <a:pPr marL="0" indent="0">
              <a:lnSpc>
                <a:spcPct val="125000"/>
              </a:lnSpc>
              <a:spcBef>
                <a:spcPts val="1400"/>
              </a:spcBef>
              <a:buNone/>
            </a:pPr>
            <a:endParaRPr lang="en-US" sz="4000" b="1" dirty="0">
              <a:highlight>
                <a:srgbClr val="EEE7D6"/>
              </a:highlight>
              <a:latin typeface="Helvetica Neue" panose="020B0604020202020204" charset="0"/>
            </a:endParaRPr>
          </a:p>
          <a:p>
            <a:pPr marL="0" indent="0">
              <a:lnSpc>
                <a:spcPct val="125000"/>
              </a:lnSpc>
              <a:spcBef>
                <a:spcPts val="1400"/>
              </a:spcBef>
              <a:buNone/>
            </a:pPr>
            <a:r>
              <a:rPr lang="en-US" sz="4000" b="1" dirty="0">
                <a:highlight>
                  <a:srgbClr val="EEE7D6"/>
                </a:highlight>
                <a:latin typeface="Helvetica Neue" panose="020B0604020202020204" charset="0"/>
              </a:rPr>
              <a:t>Support for Building Energy Benchmarking in BC</a:t>
            </a:r>
          </a:p>
          <a:p>
            <a:pPr indent="-457200">
              <a:lnSpc>
                <a:spcPct val="125000"/>
              </a:lnSpc>
              <a:spcBef>
                <a:spcPts val="1400"/>
              </a:spcBef>
            </a:pPr>
            <a:r>
              <a:rPr lang="en-US" sz="4000" b="1" dirty="0">
                <a:highlight>
                  <a:srgbClr val="EEE7D6"/>
                </a:highlight>
                <a:latin typeface="Helvetica Neue" panose="020B0604020202020204" charset="0"/>
              </a:rPr>
              <a:t>UBCM Resolutions</a:t>
            </a:r>
            <a:r>
              <a:rPr lang="en-US" sz="4000" dirty="0">
                <a:highlight>
                  <a:srgbClr val="EEE7D6"/>
                </a:highlight>
                <a:latin typeface="Helvetica Neue" panose="020B0604020202020204" charset="0"/>
              </a:rPr>
              <a:t> – 2014, 2017</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City of Vancouver </a:t>
            </a:r>
            <a:r>
              <a:rPr lang="en-US" sz="4000" dirty="0">
                <a:highlight>
                  <a:srgbClr val="EEE7D6"/>
                </a:highlight>
                <a:latin typeface="Helvetica Neue" panose="020B0604020202020204" charset="0"/>
              </a:rPr>
              <a:t>– Zero Emissions Building Retrofit Plan (Retail, Commercial and Strata)</a:t>
            </a:r>
          </a:p>
          <a:p>
            <a:pPr indent="-457200">
              <a:lnSpc>
                <a:spcPct val="125000"/>
              </a:lnSpc>
              <a:spcBef>
                <a:spcPts val="1400"/>
              </a:spcBef>
            </a:pPr>
            <a:r>
              <a:rPr lang="en-US" sz="4000" b="1" dirty="0">
                <a:highlight>
                  <a:srgbClr val="EEE7D6"/>
                </a:highlight>
                <a:latin typeface="Helvetica Neue" panose="020B0604020202020204" charset="0"/>
              </a:rPr>
              <a:t>Metro Vancouver – </a:t>
            </a:r>
            <a:r>
              <a:rPr lang="en-US" sz="4000" dirty="0">
                <a:highlight>
                  <a:srgbClr val="EEE7D6"/>
                </a:highlight>
                <a:latin typeface="Helvetica Neue" panose="020B0604020202020204" charset="0"/>
              </a:rPr>
              <a:t>Exploring for large buildings</a:t>
            </a:r>
          </a:p>
          <a:p>
            <a:pPr indent="-457200">
              <a:lnSpc>
                <a:spcPct val="125000"/>
              </a:lnSpc>
              <a:spcBef>
                <a:spcPts val="1400"/>
              </a:spcBef>
            </a:pPr>
            <a:r>
              <a:rPr lang="en-US" sz="4000" b="1" dirty="0">
                <a:highlight>
                  <a:srgbClr val="EEE7D6"/>
                </a:highlight>
                <a:latin typeface="Helvetica Neue" panose="020B0604020202020204" charset="0"/>
                <a:ea typeface="Arial"/>
                <a:cs typeface="Arial"/>
                <a:sym typeface="Arial"/>
              </a:rPr>
              <a:t>Building Benchmarking BC</a:t>
            </a:r>
            <a:r>
              <a:rPr lang="en-US" sz="4000" dirty="0">
                <a:highlight>
                  <a:srgbClr val="EEE7D6"/>
                </a:highlight>
                <a:latin typeface="Helvetica Neue" panose="020B0604020202020204" charset="0"/>
                <a:ea typeface="Arial"/>
                <a:cs typeface="Arial"/>
                <a:sym typeface="Arial"/>
              </a:rPr>
              <a:t> – Active voluntary program with over 600 properties</a:t>
            </a:r>
            <a:endParaRPr sz="4000" dirty="0">
              <a:highlight>
                <a:srgbClr val="EEE7D6"/>
              </a:highlight>
              <a:latin typeface="Helvetica Neue" panose="020B0604020202020204" charset="0"/>
              <a:ea typeface="Arial"/>
              <a:cs typeface="Arial"/>
              <a:sym typeface="Arial"/>
            </a:endParaRPr>
          </a:p>
          <a:p>
            <a:pPr marL="609600" lvl="0" indent="-234696" algn="l" rtl="0">
              <a:lnSpc>
                <a:spcPct val="90000"/>
              </a:lnSpc>
              <a:spcBef>
                <a:spcPts val="400"/>
              </a:spcBef>
              <a:spcAft>
                <a:spcPts val="0"/>
              </a:spcAft>
              <a:buClr>
                <a:srgbClr val="000000"/>
              </a:buClr>
              <a:buSzPts val="5904"/>
              <a:buFont typeface="Helvetica Neue"/>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0"/>
          <p:cNvSpPr txBox="1">
            <a:spLocks noGrp="1"/>
          </p:cNvSpPr>
          <p:nvPr>
            <p:ph type="title"/>
          </p:nvPr>
        </p:nvSpPr>
        <p:spPr>
          <a:xfrm>
            <a:off x="2857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57B271"/>
              </a:buClr>
              <a:buSzPts val="7000"/>
              <a:buFont typeface="Helvetica Neue"/>
              <a:buNone/>
            </a:pPr>
            <a:r>
              <a:rPr lang="en-US" sz="7000" dirty="0">
                <a:solidFill>
                  <a:srgbClr val="57B271"/>
                </a:solidFill>
              </a:rPr>
              <a:t>Regulating Climate Pollution for Existing Buildings</a:t>
            </a:r>
            <a:endParaRPr dirty="0"/>
          </a:p>
        </p:txBody>
      </p:sp>
      <p:pic>
        <p:nvPicPr>
          <p:cNvPr id="122" name="Google Shape;122;p10" descr="HCL graphics-16.png"/>
          <p:cNvPicPr preferRelativeResize="0"/>
          <p:nvPr/>
        </p:nvPicPr>
        <p:blipFill rotWithShape="1">
          <a:blip r:embed="rId3">
            <a:alphaModFix/>
          </a:blip>
          <a:srcRect/>
          <a:stretch/>
        </p:blipFill>
        <p:spPr>
          <a:xfrm>
            <a:off x="952450" y="957881"/>
            <a:ext cx="1600201" cy="1600201"/>
          </a:xfrm>
          <a:prstGeom prst="rect">
            <a:avLst/>
          </a:prstGeom>
          <a:noFill/>
          <a:ln>
            <a:noFill/>
          </a:ln>
        </p:spPr>
      </p:pic>
      <p:sp>
        <p:nvSpPr>
          <p:cNvPr id="7" name="Google Shape;114;p9">
            <a:extLst>
              <a:ext uri="{FF2B5EF4-FFF2-40B4-BE49-F238E27FC236}">
                <a16:creationId xmlns:a16="http://schemas.microsoft.com/office/drawing/2014/main" xmlns="" id="{3B9048A7-0FBB-4411-90DD-ED4FCECD9540}"/>
              </a:ext>
            </a:extLst>
          </p:cNvPr>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fontScale="92500"/>
          </a:bodyPr>
          <a:lstStyle/>
          <a:p>
            <a:pPr marL="0" indent="0">
              <a:lnSpc>
                <a:spcPct val="125000"/>
              </a:lnSpc>
              <a:spcBef>
                <a:spcPts val="1400"/>
              </a:spcBef>
              <a:buNone/>
            </a:pPr>
            <a:r>
              <a:rPr lang="en-US" sz="4000" b="1" dirty="0">
                <a:highlight>
                  <a:srgbClr val="EEE7D6"/>
                </a:highlight>
                <a:latin typeface="Helvetica Neue" panose="020B0604020202020204" charset="0"/>
              </a:rPr>
              <a:t>Rationale:</a:t>
            </a:r>
          </a:p>
          <a:p>
            <a:pPr indent="-457200">
              <a:lnSpc>
                <a:spcPct val="125000"/>
              </a:lnSpc>
              <a:spcBef>
                <a:spcPts val="1400"/>
              </a:spcBef>
            </a:pPr>
            <a:r>
              <a:rPr lang="en-US" sz="4000" dirty="0">
                <a:highlight>
                  <a:srgbClr val="EEE7D6"/>
                </a:highlight>
                <a:latin typeface="Helvetica Neue" panose="020B0604020202020204" charset="0"/>
              </a:rPr>
              <a:t>100% of building emissions come from existing buildings</a:t>
            </a:r>
          </a:p>
          <a:p>
            <a:pPr indent="-457200">
              <a:lnSpc>
                <a:spcPct val="125000"/>
              </a:lnSpc>
              <a:spcBef>
                <a:spcPts val="1400"/>
              </a:spcBef>
            </a:pPr>
            <a:r>
              <a:rPr lang="en-US" sz="4000" dirty="0">
                <a:highlight>
                  <a:srgbClr val="EEE7D6"/>
                </a:highlight>
                <a:latin typeface="Helvetica Neue" panose="020B0604020202020204" charset="0"/>
              </a:rPr>
              <a:t>Voluntary measures are insufficient to achieve deep energy and GHG savings</a:t>
            </a:r>
          </a:p>
          <a:p>
            <a:pPr indent="-457200">
              <a:lnSpc>
                <a:spcPct val="125000"/>
              </a:lnSpc>
              <a:spcBef>
                <a:spcPts val="1400"/>
              </a:spcBef>
            </a:pPr>
            <a:r>
              <a:rPr lang="en-US" sz="4000" dirty="0">
                <a:highlight>
                  <a:srgbClr val="EEE7D6"/>
                </a:highlight>
                <a:latin typeface="Helvetica Neue" panose="020B0604020202020204" charset="0"/>
              </a:rPr>
              <a:t>Important for clear signal to market that GHG requirements are coming, then work with them to reduce</a:t>
            </a:r>
          </a:p>
          <a:p>
            <a:pPr indent="-457200">
              <a:lnSpc>
                <a:spcPct val="125000"/>
              </a:lnSpc>
              <a:spcBef>
                <a:spcPts val="1400"/>
              </a:spcBef>
            </a:pPr>
            <a:r>
              <a:rPr lang="en-US" sz="4000" dirty="0">
                <a:highlight>
                  <a:srgbClr val="EEE7D6"/>
                </a:highlight>
                <a:latin typeface="Helvetica Neue" panose="020B0604020202020204" charset="0"/>
              </a:rPr>
              <a:t>Proposed “retrofit code” is not scheduled to directly address GHG emissions </a:t>
            </a:r>
          </a:p>
          <a:p>
            <a:pPr marL="0" indent="0">
              <a:lnSpc>
                <a:spcPct val="125000"/>
              </a:lnSpc>
              <a:spcBef>
                <a:spcPts val="1400"/>
              </a:spcBef>
              <a:buNone/>
            </a:pPr>
            <a:endParaRPr lang="en-US" sz="4000" b="1" dirty="0">
              <a:highlight>
                <a:srgbClr val="EEE7D6"/>
              </a:highlight>
              <a:latin typeface="Helvetica Neue" panose="020B0604020202020204" charset="0"/>
            </a:endParaRPr>
          </a:p>
          <a:p>
            <a:pPr marL="0" indent="0">
              <a:lnSpc>
                <a:spcPct val="125000"/>
              </a:lnSpc>
              <a:spcBef>
                <a:spcPts val="1400"/>
              </a:spcBef>
              <a:buNone/>
            </a:pPr>
            <a:r>
              <a:rPr lang="en-US" sz="4000" b="1" dirty="0">
                <a:highlight>
                  <a:srgbClr val="EEE7D6"/>
                </a:highlight>
                <a:latin typeface="Helvetica Neue" panose="020B0604020202020204" charset="0"/>
              </a:rPr>
              <a:t>Support for Regulating GHG Emissions for Existing Buildings in BC</a:t>
            </a:r>
          </a:p>
          <a:p>
            <a:pPr indent="-457200">
              <a:lnSpc>
                <a:spcPct val="125000"/>
              </a:lnSpc>
              <a:spcBef>
                <a:spcPts val="1400"/>
              </a:spcBef>
            </a:pPr>
            <a:r>
              <a:rPr lang="en-US" sz="4000" b="1" dirty="0">
                <a:highlight>
                  <a:srgbClr val="EEE7D6"/>
                </a:highlight>
                <a:latin typeface="Helvetica Neue" panose="020B0604020202020204" charset="0"/>
              </a:rPr>
              <a:t>UBCM Special Committee on Climate Action</a:t>
            </a:r>
            <a:r>
              <a:rPr lang="en-US" sz="4000" dirty="0">
                <a:highlight>
                  <a:srgbClr val="EEE7D6"/>
                </a:highlight>
                <a:latin typeface="Helvetica Neue" panose="020B0604020202020204" charset="0"/>
              </a:rPr>
              <a:t> –  develop a retrofit code, which sets standards for low carbon building retrofits</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City of Vancouver </a:t>
            </a:r>
            <a:r>
              <a:rPr lang="en-US" sz="4000" dirty="0">
                <a:highlight>
                  <a:srgbClr val="EEE7D6"/>
                </a:highlight>
                <a:latin typeface="Helvetica Neue" panose="020B0604020202020204" charset="0"/>
              </a:rPr>
              <a:t>–GHG requirements for commercial, retail, strata and private homes, starting in 2025</a:t>
            </a:r>
          </a:p>
          <a:p>
            <a:pPr indent="-457200">
              <a:lnSpc>
                <a:spcPct val="125000"/>
              </a:lnSpc>
              <a:spcBef>
                <a:spcPts val="1400"/>
              </a:spcBef>
            </a:pPr>
            <a:r>
              <a:rPr lang="en-US" sz="4000" b="1" dirty="0">
                <a:highlight>
                  <a:srgbClr val="EEE7D6"/>
                </a:highlight>
                <a:latin typeface="Helvetica Neue" panose="020B0604020202020204" charset="0"/>
                <a:ea typeface="Arial"/>
                <a:cs typeface="Arial"/>
                <a:sym typeface="Arial"/>
              </a:rPr>
              <a:t>Metro Vancouver </a:t>
            </a:r>
            <a:r>
              <a:rPr lang="en-US" sz="4000" dirty="0">
                <a:highlight>
                  <a:srgbClr val="EEE7D6"/>
                </a:highlight>
                <a:latin typeface="Helvetica Neue" panose="020B0604020202020204" charset="0"/>
                <a:ea typeface="Arial"/>
                <a:cs typeface="Arial"/>
                <a:sym typeface="Arial"/>
              </a:rPr>
              <a:t>– Exploring a GHG performance requirement for existing large buildings</a:t>
            </a:r>
          </a:p>
          <a:p>
            <a:pPr marL="609600" lvl="0" indent="-234696" algn="l" rtl="0">
              <a:lnSpc>
                <a:spcPct val="90000"/>
              </a:lnSpc>
              <a:spcBef>
                <a:spcPts val="400"/>
              </a:spcBef>
              <a:spcAft>
                <a:spcPts val="0"/>
              </a:spcAft>
              <a:buClr>
                <a:srgbClr val="000000"/>
              </a:buClr>
              <a:buSzPts val="5904"/>
              <a:buFont typeface="Helvetica Neue"/>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xmlns="" id="{51708A35-6C7F-4661-B082-004AD24D742A}"/>
              </a:ext>
            </a:extLst>
          </p:cNvPr>
          <p:cNvGraphicFramePr>
            <a:graphicFrameLocks/>
          </p:cNvGraphicFramePr>
          <p:nvPr>
            <p:extLst>
              <p:ext uri="{D42A27DB-BD31-4B8C-83A1-F6EECF244321}">
                <p14:modId xmlns:p14="http://schemas.microsoft.com/office/powerpoint/2010/main" val="1110461743"/>
              </p:ext>
            </p:extLst>
          </p:nvPr>
        </p:nvGraphicFramePr>
        <p:xfrm>
          <a:off x="1041400" y="2413000"/>
          <a:ext cx="22758400" cy="10795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xmlns="" id="{7A102C6F-F438-4BF6-B256-1D5467B10E82}"/>
              </a:ext>
            </a:extLst>
          </p:cNvPr>
          <p:cNvSpPr>
            <a:spLocks noGrp="1"/>
          </p:cNvSpPr>
          <p:nvPr>
            <p:ph type="title"/>
          </p:nvPr>
        </p:nvSpPr>
        <p:spPr>
          <a:xfrm>
            <a:off x="1676400" y="730251"/>
            <a:ext cx="21031200" cy="1222826"/>
          </a:xfrm>
        </p:spPr>
        <p:txBody>
          <a:bodyPr>
            <a:normAutofit/>
          </a:bodyPr>
          <a:lstStyle/>
          <a:p>
            <a:r>
              <a:rPr lang="en-US" sz="5600" dirty="0">
                <a:latin typeface="Helvetica Neue" panose="020B0604020202020204" charset="0"/>
                <a:ea typeface="Open Sans" panose="020B0606030504020204" pitchFamily="34" charset="0"/>
                <a:cs typeface="Open Sans" panose="020B0606030504020204" pitchFamily="34" charset="0"/>
              </a:rPr>
              <a:t>Modelled Impacts of Five Key Policy Tools </a:t>
            </a:r>
            <a:endParaRPr lang="en-CA" sz="5600" dirty="0">
              <a:latin typeface="Helvetica Neue" panose="020B0604020202020204" charset="0"/>
              <a:ea typeface="Open Sans" panose="020B0606030504020204" pitchFamily="34" charset="0"/>
              <a:cs typeface="Open Sans" panose="020B0606030504020204" pitchFamily="34" charset="0"/>
            </a:endParaRPr>
          </a:p>
        </p:txBody>
      </p:sp>
      <p:sp>
        <p:nvSpPr>
          <p:cNvPr id="20" name="Diamond 19">
            <a:extLst>
              <a:ext uri="{FF2B5EF4-FFF2-40B4-BE49-F238E27FC236}">
                <a16:creationId xmlns:a16="http://schemas.microsoft.com/office/drawing/2014/main" xmlns="" id="{E03EFBB6-45BA-420D-AE03-5ECA0431D6D6}"/>
              </a:ext>
            </a:extLst>
          </p:cNvPr>
          <p:cNvSpPr/>
          <p:nvPr/>
        </p:nvSpPr>
        <p:spPr>
          <a:xfrm>
            <a:off x="8483600" y="7137400"/>
            <a:ext cx="406400" cy="46137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Diamond 20">
            <a:extLst>
              <a:ext uri="{FF2B5EF4-FFF2-40B4-BE49-F238E27FC236}">
                <a16:creationId xmlns:a16="http://schemas.microsoft.com/office/drawing/2014/main" xmlns="" id="{6E7A19CE-EC68-4B37-93DE-8F21AF7F33D2}"/>
              </a:ext>
            </a:extLst>
          </p:cNvPr>
          <p:cNvSpPr/>
          <p:nvPr/>
        </p:nvSpPr>
        <p:spPr>
          <a:xfrm>
            <a:off x="16078200" y="10439400"/>
            <a:ext cx="406400" cy="46137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713055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9e7991419e_0_17"/>
          <p:cNvSpPr txBox="1">
            <a:spLocks noGrp="1"/>
          </p:cNvSpPr>
          <p:nvPr>
            <p:ph type="title"/>
          </p:nvPr>
        </p:nvSpPr>
        <p:spPr>
          <a:xfrm>
            <a:off x="1206500" y="1079500"/>
            <a:ext cx="21971100" cy="1433100"/>
          </a:xfrm>
          <a:prstGeom prst="rect">
            <a:avLst/>
          </a:prstGeom>
          <a:noFill/>
          <a:ln>
            <a:noFill/>
          </a:ln>
        </p:spPr>
        <p:txBody>
          <a:bodyPr spcFirstLastPara="1" wrap="square" lIns="50800" tIns="50800" rIns="50800" bIns="50800" anchor="t" anchorCtr="0">
            <a:noAutofit/>
          </a:bodyPr>
          <a:lstStyle/>
          <a:p>
            <a:pPr marL="0" lvl="0" indent="0" algn="l" rtl="0">
              <a:lnSpc>
                <a:spcPct val="80000"/>
              </a:lnSpc>
              <a:spcBef>
                <a:spcPts val="0"/>
              </a:spcBef>
              <a:spcAft>
                <a:spcPts val="0"/>
              </a:spcAft>
              <a:buClr>
                <a:srgbClr val="000000"/>
              </a:buClr>
              <a:buSzPts val="8500"/>
              <a:buFont typeface="Helvetica Neue"/>
              <a:buNone/>
            </a:pPr>
            <a:r>
              <a:rPr lang="en-US" dirty="0"/>
              <a:t>Endorsement from Local Governments</a:t>
            </a:r>
            <a:endParaRPr dirty="0"/>
          </a:p>
        </p:txBody>
      </p:sp>
      <p:sp>
        <p:nvSpPr>
          <p:cNvPr id="177" name="Google Shape;177;g9e7991419e_0_17"/>
          <p:cNvSpPr txBox="1">
            <a:spLocks noGrp="1"/>
          </p:cNvSpPr>
          <p:nvPr>
            <p:ph type="body" idx="1"/>
          </p:nvPr>
        </p:nvSpPr>
        <p:spPr>
          <a:xfrm>
            <a:off x="1206500" y="4248500"/>
            <a:ext cx="19008300" cy="8256000"/>
          </a:xfrm>
          <a:prstGeom prst="rect">
            <a:avLst/>
          </a:prstGeom>
          <a:noFill/>
          <a:ln>
            <a:noFill/>
          </a:ln>
        </p:spPr>
        <p:txBody>
          <a:bodyPr spcFirstLastPara="1" wrap="square" lIns="50800" tIns="50800" rIns="50800" bIns="50800" anchor="t" anchorCtr="0">
            <a:noAutofit/>
          </a:bodyPr>
          <a:lstStyle/>
          <a:p>
            <a:pPr marL="0" lvl="0" indent="0" algn="l" rtl="0">
              <a:spcBef>
                <a:spcPts val="0"/>
              </a:spcBef>
              <a:spcAft>
                <a:spcPts val="0"/>
              </a:spcAft>
              <a:buClr>
                <a:srgbClr val="000000"/>
              </a:buClr>
              <a:buSzPts val="4500"/>
              <a:buFont typeface="Helvetica Neue"/>
              <a:buNone/>
            </a:pPr>
            <a:r>
              <a:rPr lang="en-US" dirty="0"/>
              <a:t>Does the focus of these five actions align with your local climate plan? Climate emergency?</a:t>
            </a: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spcBef>
                <a:spcPts val="0"/>
              </a:spcBef>
              <a:spcAft>
                <a:spcPts val="0"/>
              </a:spcAft>
              <a:buClr>
                <a:srgbClr val="000000"/>
              </a:buClr>
              <a:buSzPts val="4500"/>
              <a:buFont typeface="Helvetica Neue"/>
              <a:buNone/>
            </a:pPr>
            <a:r>
              <a:rPr lang="en-US" dirty="0"/>
              <a:t>Important to make it clear that endorsement does not mean your local government will automatically implement if authority is granted</a:t>
            </a:r>
            <a:endParaRPr dirty="0"/>
          </a:p>
          <a:p>
            <a:pPr marL="0" lvl="0" indent="0" algn="l" rtl="0">
              <a:spcBef>
                <a:spcPts val="0"/>
              </a:spcBef>
              <a:spcAft>
                <a:spcPts val="0"/>
              </a:spcAft>
              <a:buClr>
                <a:srgbClr val="000000"/>
              </a:buClr>
              <a:buSzPts val="4500"/>
              <a:buFont typeface="Helvetica Neue"/>
              <a:buNone/>
            </a:pPr>
            <a:endParaRPr dirty="0"/>
          </a:p>
          <a:p>
            <a:pPr marL="0" lvl="0" indent="0" algn="l" rtl="0">
              <a:spcBef>
                <a:spcPts val="0"/>
              </a:spcBef>
              <a:spcAft>
                <a:spcPts val="0"/>
              </a:spcAft>
              <a:buClr>
                <a:srgbClr val="000000"/>
              </a:buClr>
              <a:buSzPts val="4500"/>
              <a:buFont typeface="Helvetica Neue"/>
              <a:buNone/>
            </a:pPr>
            <a:r>
              <a:rPr lang="en-US" dirty="0"/>
              <a:t>These authorities, when granted, could form next steps for future climate action plans</a:t>
            </a: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500"/>
              <a:buFont typeface="Helvetica Neue"/>
              <a:buNone/>
            </a:pPr>
            <a:endParaRPr dirty="0"/>
          </a:p>
          <a:p>
            <a:pPr marL="0" lvl="0" indent="0" algn="l" rtl="0">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800"/>
              <a:buFont typeface="Helvetica Neue"/>
              <a:buNone/>
            </a:pPr>
            <a:endParaRPr dirty="0"/>
          </a:p>
        </p:txBody>
      </p:sp>
      <p:pic>
        <p:nvPicPr>
          <p:cNvPr id="178" name="Google Shape;178;g9e7991419e_0_17" descr="HCL graphics-12.png"/>
          <p:cNvPicPr preferRelativeResize="0"/>
          <p:nvPr/>
        </p:nvPicPr>
        <p:blipFill rotWithShape="1">
          <a:blip r:embed="rId3">
            <a:alphaModFix/>
          </a:blip>
          <a:srcRect/>
          <a:stretch/>
        </p:blipFill>
        <p:spPr>
          <a:xfrm>
            <a:off x="7789398" y="9828058"/>
            <a:ext cx="16504082" cy="388695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4"/>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000000"/>
              </a:buClr>
              <a:buSzPts val="8500"/>
              <a:buFont typeface="Helvetica Neue"/>
              <a:buNone/>
            </a:pPr>
            <a:r>
              <a:rPr lang="en-US"/>
              <a:t>Endorsement from Local Governments</a:t>
            </a:r>
            <a:endParaRPr/>
          </a:p>
        </p:txBody>
      </p:sp>
      <p:sp>
        <p:nvSpPr>
          <p:cNvPr id="170" name="Google Shape;170;p14"/>
          <p:cNvSpPr txBox="1">
            <a:spLocks noGrp="1"/>
          </p:cNvSpPr>
          <p:nvPr>
            <p:ph type="body" idx="1"/>
          </p:nvPr>
        </p:nvSpPr>
        <p:spPr>
          <a:xfrm>
            <a:off x="1206500" y="3283304"/>
            <a:ext cx="17142717" cy="8256012"/>
          </a:xfrm>
          <a:prstGeom prst="rect">
            <a:avLst/>
          </a:prstGeom>
          <a:noFill/>
          <a:ln>
            <a:noFill/>
          </a:ln>
        </p:spPr>
        <p:txBody>
          <a:bodyPr spcFirstLastPara="1" wrap="square" lIns="50800" tIns="50800" rIns="50800" bIns="50800" anchor="t" anchorCtr="0">
            <a:normAutofit/>
          </a:bodyPr>
          <a:lstStyle/>
          <a:p>
            <a:pPr marL="0" lvl="0" indent="0" algn="l" rtl="0">
              <a:lnSpc>
                <a:spcPct val="90000"/>
              </a:lnSpc>
              <a:spcBef>
                <a:spcPts val="0"/>
              </a:spcBef>
              <a:spcAft>
                <a:spcPts val="0"/>
              </a:spcAft>
              <a:buClr>
                <a:srgbClr val="000000"/>
              </a:buClr>
              <a:buSzPts val="4500"/>
              <a:buFont typeface="Helvetica Neue"/>
              <a:buNone/>
            </a:pPr>
            <a:r>
              <a:rPr lang="en-US" dirty="0"/>
              <a:t>Would your local government be able to endorse Help Cities Lead and write a letter to relevant Provincial Ministers that: </a:t>
            </a:r>
          </a:p>
          <a:p>
            <a:pPr marL="914400" lvl="0" indent="-914400" algn="l" rtl="0">
              <a:lnSpc>
                <a:spcPct val="90000"/>
              </a:lnSpc>
              <a:spcBef>
                <a:spcPts val="0"/>
              </a:spcBef>
              <a:spcAft>
                <a:spcPts val="0"/>
              </a:spcAft>
              <a:buClr>
                <a:srgbClr val="000000"/>
              </a:buClr>
              <a:buSzPts val="4500"/>
              <a:buFont typeface="+mj-lt"/>
              <a:buAutoNum type="arabicPeriod"/>
            </a:pPr>
            <a:endParaRPr lang="en-US" dirty="0"/>
          </a:p>
          <a:p>
            <a:pPr marL="914400" lvl="0" indent="-914400" algn="l" rtl="0">
              <a:lnSpc>
                <a:spcPct val="90000"/>
              </a:lnSpc>
              <a:spcBef>
                <a:spcPts val="0"/>
              </a:spcBef>
              <a:spcAft>
                <a:spcPts val="0"/>
              </a:spcAft>
              <a:buClr>
                <a:srgbClr val="000000"/>
              </a:buClr>
              <a:buSzPts val="4500"/>
              <a:buFont typeface="+mj-lt"/>
              <a:buAutoNum type="arabicPeriod"/>
            </a:pPr>
            <a:r>
              <a:rPr lang="en-US" dirty="0"/>
              <a:t>Expresses support for the directions set out in the November 2020 mandate letters regarding GHG requirements for new buildings, PACE financing, and home energy labelling, and</a:t>
            </a:r>
          </a:p>
          <a:p>
            <a:pPr marL="914400" lvl="0" indent="-914400" algn="l" rtl="0">
              <a:lnSpc>
                <a:spcPct val="90000"/>
              </a:lnSpc>
              <a:spcBef>
                <a:spcPts val="0"/>
              </a:spcBef>
              <a:spcAft>
                <a:spcPts val="0"/>
              </a:spcAft>
              <a:buClr>
                <a:srgbClr val="000000"/>
              </a:buClr>
              <a:buSzPts val="4500"/>
              <a:buFont typeface="+mj-lt"/>
              <a:buAutoNum type="arabicPeriod"/>
            </a:pPr>
            <a:endParaRPr lang="en-US" dirty="0"/>
          </a:p>
          <a:p>
            <a:pPr marL="914400" lvl="0" indent="-914400" algn="l" rtl="0">
              <a:lnSpc>
                <a:spcPct val="90000"/>
              </a:lnSpc>
              <a:spcBef>
                <a:spcPts val="0"/>
              </a:spcBef>
              <a:spcAft>
                <a:spcPts val="0"/>
              </a:spcAft>
              <a:buClr>
                <a:srgbClr val="000000"/>
              </a:buClr>
              <a:buSzPts val="4500"/>
              <a:buFont typeface="+mj-lt"/>
              <a:buAutoNum type="arabicPeriod"/>
            </a:pPr>
            <a:r>
              <a:rPr lang="en-US" dirty="0"/>
              <a:t>Requests that the province empower local governments to opt to take action if they so choose on the two remaining items of the Help Cities Lead’s campaign, namely GHG requirements for existing buildings and building energy benchmarking.</a:t>
            </a:r>
            <a:endParaRPr dirty="0"/>
          </a:p>
          <a:p>
            <a:pPr marL="0" lvl="0" indent="0" algn="l" rtl="0">
              <a:lnSpc>
                <a:spcPct val="90000"/>
              </a:lnSpc>
              <a:spcBef>
                <a:spcPts val="4500"/>
              </a:spcBef>
              <a:spcAft>
                <a:spcPts val="0"/>
              </a:spcAft>
              <a:buClr>
                <a:srgbClr val="000000"/>
              </a:buClr>
              <a:buSzPts val="4800"/>
              <a:buFont typeface="Helvetica Neue"/>
              <a:buNone/>
            </a:pPr>
            <a:endParaRPr dirty="0"/>
          </a:p>
        </p:txBody>
      </p:sp>
      <p:pic>
        <p:nvPicPr>
          <p:cNvPr id="171" name="Google Shape;171;p14" descr="HCL graphics-12.png"/>
          <p:cNvPicPr preferRelativeResize="0"/>
          <p:nvPr/>
        </p:nvPicPr>
        <p:blipFill rotWithShape="1">
          <a:blip r:embed="rId3">
            <a:alphaModFix/>
          </a:blip>
          <a:srcRect/>
          <a:stretch/>
        </p:blipFill>
        <p:spPr>
          <a:xfrm>
            <a:off x="14351000" y="11252200"/>
            <a:ext cx="9942481" cy="246281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9e7991419e_0_17"/>
          <p:cNvSpPr txBox="1">
            <a:spLocks noGrp="1"/>
          </p:cNvSpPr>
          <p:nvPr>
            <p:ph type="title"/>
          </p:nvPr>
        </p:nvSpPr>
        <p:spPr>
          <a:xfrm>
            <a:off x="1206500" y="1079500"/>
            <a:ext cx="21971100" cy="1433100"/>
          </a:xfrm>
          <a:prstGeom prst="rect">
            <a:avLst/>
          </a:prstGeom>
          <a:noFill/>
          <a:ln>
            <a:noFill/>
          </a:ln>
        </p:spPr>
        <p:txBody>
          <a:bodyPr spcFirstLastPara="1" wrap="square" lIns="50800" tIns="50800" rIns="50800" bIns="50800" anchor="t" anchorCtr="0">
            <a:noAutofit/>
          </a:bodyPr>
          <a:lstStyle/>
          <a:p>
            <a:pPr marL="0" lvl="0" indent="0" algn="l" rtl="0">
              <a:lnSpc>
                <a:spcPct val="80000"/>
              </a:lnSpc>
              <a:spcBef>
                <a:spcPts val="0"/>
              </a:spcBef>
              <a:spcAft>
                <a:spcPts val="0"/>
              </a:spcAft>
              <a:buClr>
                <a:srgbClr val="000000"/>
              </a:buClr>
              <a:buSzPts val="8500"/>
              <a:buFont typeface="Helvetica Neue"/>
              <a:buNone/>
            </a:pPr>
            <a:r>
              <a:rPr lang="en-US" dirty="0"/>
              <a:t>Support for Local Governments</a:t>
            </a:r>
            <a:endParaRPr dirty="0"/>
          </a:p>
        </p:txBody>
      </p:sp>
      <p:sp>
        <p:nvSpPr>
          <p:cNvPr id="177" name="Google Shape;177;g9e7991419e_0_17"/>
          <p:cNvSpPr txBox="1">
            <a:spLocks noGrp="1"/>
          </p:cNvSpPr>
          <p:nvPr>
            <p:ph type="body" idx="1"/>
          </p:nvPr>
        </p:nvSpPr>
        <p:spPr>
          <a:xfrm>
            <a:off x="1206500" y="4248500"/>
            <a:ext cx="19008300" cy="8256000"/>
          </a:xfrm>
          <a:prstGeom prst="rect">
            <a:avLst/>
          </a:prstGeom>
          <a:noFill/>
          <a:ln>
            <a:noFill/>
          </a:ln>
        </p:spPr>
        <p:txBody>
          <a:bodyPr spcFirstLastPara="1" wrap="square" lIns="50800" tIns="50800" rIns="50800" bIns="50800" anchor="t" anchorCtr="0">
            <a:noAutofit/>
          </a:bodyPr>
          <a:lstStyle/>
          <a:p>
            <a:pPr marL="0" indent="0">
              <a:spcBef>
                <a:spcPts val="0"/>
              </a:spcBef>
              <a:buSzPts val="4500"/>
              <a:buNone/>
            </a:pPr>
            <a:r>
              <a:rPr lang="en-US" dirty="0"/>
              <a:t>Letter to Council from Climate Caucus with request for endorsement</a:t>
            </a:r>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Website (helpcitieslead.ca)</a:t>
            </a:r>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Briefing notes &amp; policies impact report</a:t>
            </a:r>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Council report template</a:t>
            </a:r>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Presentation deck template</a:t>
            </a:r>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Draft ministerial letter</a:t>
            </a: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500"/>
              <a:buFont typeface="Helvetica Neue"/>
              <a:buNone/>
            </a:pPr>
            <a:endParaRPr dirty="0"/>
          </a:p>
          <a:p>
            <a:pPr marL="0" lvl="0" indent="0" algn="l" rtl="0">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800"/>
              <a:buFont typeface="Helvetica Neue"/>
              <a:buNone/>
            </a:pPr>
            <a:endParaRPr dirty="0"/>
          </a:p>
        </p:txBody>
      </p:sp>
      <p:pic>
        <p:nvPicPr>
          <p:cNvPr id="178" name="Google Shape;178;g9e7991419e_0_17" descr="HCL graphics-12.png"/>
          <p:cNvPicPr preferRelativeResize="0"/>
          <p:nvPr/>
        </p:nvPicPr>
        <p:blipFill rotWithShape="1">
          <a:blip r:embed="rId3">
            <a:alphaModFix/>
          </a:blip>
          <a:srcRect/>
          <a:stretch/>
        </p:blipFill>
        <p:spPr>
          <a:xfrm>
            <a:off x="7789398" y="9828058"/>
            <a:ext cx="16504082" cy="3886957"/>
          </a:xfrm>
          <a:prstGeom prst="rect">
            <a:avLst/>
          </a:prstGeom>
          <a:noFill/>
          <a:ln>
            <a:noFill/>
          </a:ln>
        </p:spPr>
      </p:pic>
    </p:spTree>
    <p:extLst>
      <p:ext uri="{BB962C8B-B14F-4D97-AF65-F5344CB8AC3E}">
        <p14:creationId xmlns:p14="http://schemas.microsoft.com/office/powerpoint/2010/main" val="2895629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g9e7991419e_0_17"/>
          <p:cNvSpPr txBox="1">
            <a:spLocks noGrp="1"/>
          </p:cNvSpPr>
          <p:nvPr>
            <p:ph type="title"/>
          </p:nvPr>
        </p:nvSpPr>
        <p:spPr>
          <a:xfrm>
            <a:off x="1206500" y="1079500"/>
            <a:ext cx="21971100" cy="1433100"/>
          </a:xfrm>
          <a:prstGeom prst="rect">
            <a:avLst/>
          </a:prstGeom>
          <a:noFill/>
          <a:ln>
            <a:noFill/>
          </a:ln>
        </p:spPr>
        <p:txBody>
          <a:bodyPr spcFirstLastPara="1" wrap="square" lIns="50800" tIns="50800" rIns="50800" bIns="50800" anchor="t" anchorCtr="0">
            <a:noAutofit/>
          </a:bodyPr>
          <a:lstStyle/>
          <a:p>
            <a:pPr marL="0" lvl="0" indent="0" algn="l" rtl="0">
              <a:lnSpc>
                <a:spcPct val="80000"/>
              </a:lnSpc>
              <a:spcBef>
                <a:spcPts val="0"/>
              </a:spcBef>
              <a:spcAft>
                <a:spcPts val="0"/>
              </a:spcAft>
              <a:buClr>
                <a:srgbClr val="000000"/>
              </a:buClr>
              <a:buSzPts val="8500"/>
              <a:buFont typeface="Helvetica Neue"/>
              <a:buNone/>
            </a:pPr>
            <a:r>
              <a:rPr lang="en-US" dirty="0"/>
              <a:t>Next Steps</a:t>
            </a:r>
            <a:endParaRPr dirty="0"/>
          </a:p>
        </p:txBody>
      </p:sp>
      <p:sp>
        <p:nvSpPr>
          <p:cNvPr id="177" name="Google Shape;177;g9e7991419e_0_17"/>
          <p:cNvSpPr txBox="1">
            <a:spLocks noGrp="1"/>
          </p:cNvSpPr>
          <p:nvPr>
            <p:ph type="body" idx="1"/>
          </p:nvPr>
        </p:nvSpPr>
        <p:spPr>
          <a:xfrm>
            <a:off x="1206500" y="2794000"/>
            <a:ext cx="19008300" cy="9710500"/>
          </a:xfrm>
          <a:prstGeom prst="rect">
            <a:avLst/>
          </a:prstGeom>
          <a:noFill/>
          <a:ln>
            <a:noFill/>
          </a:ln>
        </p:spPr>
        <p:txBody>
          <a:bodyPr spcFirstLastPara="1" wrap="square" lIns="50800" tIns="50800" rIns="50800" bIns="50800" anchor="t" anchorCtr="0">
            <a:noAutofit/>
          </a:bodyPr>
          <a:lstStyle/>
          <a:p>
            <a:pPr marL="0" indent="0">
              <a:spcBef>
                <a:spcPts val="0"/>
              </a:spcBef>
              <a:buSzPts val="4500"/>
              <a:buNone/>
            </a:pPr>
            <a:r>
              <a:rPr lang="en-US" dirty="0"/>
              <a:t>Local Government </a:t>
            </a:r>
            <a:r>
              <a:rPr lang="en-US" dirty="0" smtClean="0"/>
              <a:t>Endorsements:  </a:t>
            </a:r>
            <a:endParaRPr lang="en-US" dirty="0"/>
          </a:p>
          <a:p>
            <a:pPr marL="1143000" lvl="1" indent="-685800">
              <a:spcBef>
                <a:spcPts val="0"/>
              </a:spcBef>
              <a:buSzPts val="4500"/>
            </a:pPr>
            <a:r>
              <a:rPr lang="en-US" dirty="0" smtClean="0"/>
              <a:t>Passed </a:t>
            </a:r>
            <a:r>
              <a:rPr lang="en-US" dirty="0" smtClean="0"/>
              <a:t>by </a:t>
            </a:r>
            <a:r>
              <a:rPr lang="en-US" dirty="0" smtClean="0"/>
              <a:t>Nanaimo, District of North Vancouver, Powell River, </a:t>
            </a:r>
            <a:r>
              <a:rPr lang="en-US" dirty="0" err="1" smtClean="0"/>
              <a:t>Kitimat</a:t>
            </a:r>
            <a:r>
              <a:rPr lang="en-US" dirty="0" smtClean="0"/>
              <a:t>, </a:t>
            </a:r>
            <a:r>
              <a:rPr lang="en-US" dirty="0" err="1" smtClean="0"/>
              <a:t>Fernie</a:t>
            </a:r>
            <a:r>
              <a:rPr lang="en-US" dirty="0" smtClean="0"/>
              <a:t>, Highlands, Oak </a:t>
            </a:r>
            <a:r>
              <a:rPr lang="en-US" dirty="0" smtClean="0"/>
              <a:t>Bay, </a:t>
            </a:r>
            <a:r>
              <a:rPr lang="en-US" dirty="0" smtClean="0"/>
              <a:t>Summerland and Courtenay</a:t>
            </a:r>
          </a:p>
          <a:p>
            <a:pPr marL="0" indent="0">
              <a:spcBef>
                <a:spcPts val="0"/>
              </a:spcBef>
              <a:buSzPts val="4500"/>
              <a:buNone/>
            </a:pPr>
            <a:endParaRPr lang="en-US" dirty="0"/>
          </a:p>
          <a:p>
            <a:pPr marL="0" indent="0">
              <a:spcBef>
                <a:spcPts val="0"/>
              </a:spcBef>
              <a:buSzPts val="4500"/>
              <a:buNone/>
            </a:pPr>
            <a:r>
              <a:rPr lang="en-US" dirty="0" smtClean="0"/>
              <a:t>Resolutions for UBCM</a:t>
            </a:r>
          </a:p>
          <a:p>
            <a:pPr marL="1143000" lvl="1" indent="-685800">
              <a:spcBef>
                <a:spcPts val="0"/>
              </a:spcBef>
              <a:buSzPts val="4500"/>
            </a:pPr>
            <a:r>
              <a:rPr lang="en-US" dirty="0" smtClean="0"/>
              <a:t>Passed by </a:t>
            </a:r>
            <a:r>
              <a:rPr lang="en-US" dirty="0" smtClean="0"/>
              <a:t>Courtenay </a:t>
            </a:r>
            <a:r>
              <a:rPr lang="en-US" dirty="0"/>
              <a:t>(</a:t>
            </a:r>
            <a:r>
              <a:rPr lang="en-US" dirty="0" smtClean="0"/>
              <a:t>AVICC region)</a:t>
            </a:r>
            <a:endParaRPr lang="en-US" dirty="0"/>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Meetings with </a:t>
            </a:r>
            <a:r>
              <a:rPr lang="en-CA" dirty="0" smtClean="0"/>
              <a:t>key Ministers</a:t>
            </a:r>
          </a:p>
          <a:p>
            <a:pPr marL="1143000" lvl="1" indent="-685800">
              <a:spcBef>
                <a:spcPts val="0"/>
              </a:spcBef>
              <a:buSzPts val="4500"/>
            </a:pPr>
            <a:r>
              <a:rPr lang="en-CA" dirty="0" smtClean="0"/>
              <a:t>Meeting March 9, 2021 with Attorney-General and Minister </a:t>
            </a:r>
            <a:r>
              <a:rPr lang="en-CA" dirty="0" smtClean="0"/>
              <a:t>responsible for </a:t>
            </a:r>
            <a:r>
              <a:rPr lang="en-CA" dirty="0" smtClean="0"/>
              <a:t>Housing, David </a:t>
            </a:r>
            <a:r>
              <a:rPr lang="en-CA" dirty="0" err="1" smtClean="0"/>
              <a:t>Eby</a:t>
            </a:r>
            <a:endParaRPr lang="en-CA" dirty="0"/>
          </a:p>
          <a:p>
            <a:pPr marL="0" lvl="0" indent="0" algn="l" rtl="0">
              <a:spcBef>
                <a:spcPts val="0"/>
              </a:spcBef>
              <a:spcAft>
                <a:spcPts val="0"/>
              </a:spcAft>
              <a:buClr>
                <a:srgbClr val="000000"/>
              </a:buClr>
              <a:buSzPts val="4500"/>
              <a:buFont typeface="Helvetica Neue"/>
              <a:buNone/>
            </a:pPr>
            <a:endParaRPr lang="en-CA" dirty="0"/>
          </a:p>
          <a:p>
            <a:pPr marL="0" lvl="0" indent="0" algn="l" rtl="0">
              <a:spcBef>
                <a:spcPts val="0"/>
              </a:spcBef>
              <a:spcAft>
                <a:spcPts val="0"/>
              </a:spcAft>
              <a:buClr>
                <a:srgbClr val="000000"/>
              </a:buClr>
              <a:buSzPts val="4500"/>
              <a:buFont typeface="Helvetica Neue"/>
              <a:buNone/>
            </a:pPr>
            <a:r>
              <a:rPr lang="en-CA" dirty="0"/>
              <a:t>Meetings with key </a:t>
            </a:r>
            <a:r>
              <a:rPr lang="en-CA" dirty="0" smtClean="0"/>
              <a:t>Senior Staff</a:t>
            </a:r>
            <a:endParaRPr lang="en-CA" dirty="0"/>
          </a:p>
          <a:p>
            <a:pPr marL="0" lvl="0" indent="0" algn="l" rtl="0">
              <a:spcBef>
                <a:spcPts val="0"/>
              </a:spcBef>
              <a:spcAft>
                <a:spcPts val="0"/>
              </a:spcAft>
              <a:buClr>
                <a:srgbClr val="000000"/>
              </a:buClr>
              <a:buSzPts val="4500"/>
              <a:buFont typeface="Helvetica Neue"/>
              <a:buNone/>
            </a:pPr>
            <a:endParaRPr lang="en-CA" dirty="0" smtClean="0"/>
          </a:p>
          <a:p>
            <a:pPr marL="0" lvl="0" indent="0" algn="l" rtl="0">
              <a:spcBef>
                <a:spcPts val="0"/>
              </a:spcBef>
              <a:spcAft>
                <a:spcPts val="0"/>
              </a:spcAft>
              <a:buClr>
                <a:srgbClr val="000000"/>
              </a:buClr>
              <a:buSzPts val="4500"/>
              <a:buFont typeface="Helvetica Neue"/>
              <a:buNone/>
            </a:pPr>
            <a:r>
              <a:rPr lang="en-CA" dirty="0" smtClean="0"/>
              <a:t>Industry / ENGO Endorsements</a:t>
            </a:r>
            <a:endParaRPr lang="en-CA"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500"/>
              <a:buFont typeface="Helvetica Neue"/>
              <a:buNone/>
            </a:pPr>
            <a:endParaRPr dirty="0"/>
          </a:p>
          <a:p>
            <a:pPr marL="0" lvl="0" indent="0" algn="l" rtl="0">
              <a:spcBef>
                <a:spcPts val="0"/>
              </a:spcBef>
              <a:spcAft>
                <a:spcPts val="0"/>
              </a:spcAft>
              <a:buClr>
                <a:srgbClr val="000000"/>
              </a:buClr>
              <a:buSzPts val="4500"/>
              <a:buFont typeface="Helvetica Neue"/>
              <a:buNone/>
            </a:pPr>
            <a:endParaRPr dirty="0"/>
          </a:p>
          <a:p>
            <a:pPr marL="0" lvl="0" indent="0" algn="l" rtl="0">
              <a:lnSpc>
                <a:spcPct val="90000"/>
              </a:lnSpc>
              <a:spcBef>
                <a:spcPts val="4500"/>
              </a:spcBef>
              <a:spcAft>
                <a:spcPts val="0"/>
              </a:spcAft>
              <a:buClr>
                <a:srgbClr val="000000"/>
              </a:buClr>
              <a:buSzPts val="4800"/>
              <a:buFont typeface="Helvetica Neue"/>
              <a:buNone/>
            </a:pPr>
            <a:endParaRPr dirty="0"/>
          </a:p>
        </p:txBody>
      </p:sp>
      <p:pic>
        <p:nvPicPr>
          <p:cNvPr id="178" name="Google Shape;178;g9e7991419e_0_17" descr="HCL graphics-12.png"/>
          <p:cNvPicPr preferRelativeResize="0"/>
          <p:nvPr/>
        </p:nvPicPr>
        <p:blipFill rotWithShape="1">
          <a:blip r:embed="rId3">
            <a:alphaModFix/>
          </a:blip>
          <a:srcRect/>
          <a:stretch/>
        </p:blipFill>
        <p:spPr>
          <a:xfrm>
            <a:off x="7789398" y="9828058"/>
            <a:ext cx="16504082" cy="3886957"/>
          </a:xfrm>
          <a:prstGeom prst="rect">
            <a:avLst/>
          </a:prstGeom>
          <a:noFill/>
          <a:ln>
            <a:noFill/>
          </a:ln>
        </p:spPr>
      </p:pic>
    </p:spTree>
    <p:extLst>
      <p:ext uri="{BB962C8B-B14F-4D97-AF65-F5344CB8AC3E}">
        <p14:creationId xmlns:p14="http://schemas.microsoft.com/office/powerpoint/2010/main" val="1019071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A87AB"/>
        </a:solidFill>
        <a:effectLst/>
      </p:bgPr>
    </p:bg>
    <p:spTree>
      <p:nvGrpSpPr>
        <p:cNvPr id="1" name="Shape 182"/>
        <p:cNvGrpSpPr/>
        <p:nvPr/>
      </p:nvGrpSpPr>
      <p:grpSpPr>
        <a:xfrm>
          <a:off x="0" y="0"/>
          <a:ext cx="0" cy="0"/>
          <a:chOff x="0" y="0"/>
          <a:chExt cx="0" cy="0"/>
        </a:xfrm>
      </p:grpSpPr>
      <p:pic>
        <p:nvPicPr>
          <p:cNvPr id="183" name="Google Shape;183;p15" descr="HCL logo_v.png"/>
          <p:cNvPicPr preferRelativeResize="0"/>
          <p:nvPr/>
        </p:nvPicPr>
        <p:blipFill rotWithShape="1">
          <a:blip r:embed="rId3">
            <a:alphaModFix/>
          </a:blip>
          <a:srcRect/>
          <a:stretch/>
        </p:blipFill>
        <p:spPr>
          <a:xfrm>
            <a:off x="9942554" y="9532310"/>
            <a:ext cx="4498892" cy="2574462"/>
          </a:xfrm>
          <a:prstGeom prst="rect">
            <a:avLst/>
          </a:prstGeom>
          <a:noFill/>
          <a:ln>
            <a:noFill/>
          </a:ln>
        </p:spPr>
      </p:pic>
      <p:sp>
        <p:nvSpPr>
          <p:cNvPr id="2" name="Rectangle 1">
            <a:extLst>
              <a:ext uri="{FF2B5EF4-FFF2-40B4-BE49-F238E27FC236}">
                <a16:creationId xmlns:a16="http://schemas.microsoft.com/office/drawing/2014/main" xmlns="" id="{138B25E7-5AF5-46FC-8B21-0F307F65424E}"/>
              </a:ext>
            </a:extLst>
          </p:cNvPr>
          <p:cNvSpPr/>
          <p:nvPr/>
        </p:nvSpPr>
        <p:spPr>
          <a:xfrm>
            <a:off x="7475323" y="5383312"/>
            <a:ext cx="8930650" cy="1400383"/>
          </a:xfrm>
          <a:prstGeom prst="rect">
            <a:avLst/>
          </a:prstGeom>
        </p:spPr>
        <p:txBody>
          <a:bodyPr wrap="none">
            <a:spAutoFit/>
          </a:bodyPr>
          <a:lstStyle/>
          <a:p>
            <a:pPr lvl="0">
              <a:buSzPts val="4500"/>
            </a:pPr>
            <a:r>
              <a:rPr lang="en-CA" sz="8500" b="1" dirty="0">
                <a:latin typeface="Helvetica Neue"/>
                <a:sym typeface="Helvetica Neue"/>
              </a:rPr>
              <a:t>helpcitieslead.ca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9e7991419e_0_0"/>
          <p:cNvSpPr txBox="1">
            <a:spLocks noGrp="1"/>
          </p:cNvSpPr>
          <p:nvPr>
            <p:ph type="title"/>
          </p:nvPr>
        </p:nvSpPr>
        <p:spPr>
          <a:xfrm>
            <a:off x="1206500" y="1079500"/>
            <a:ext cx="21971100" cy="1433100"/>
          </a:xfrm>
          <a:prstGeom prst="rect">
            <a:avLst/>
          </a:prstGeom>
          <a:noFill/>
          <a:ln>
            <a:noFill/>
          </a:ln>
        </p:spPr>
        <p:txBody>
          <a:bodyPr spcFirstLastPara="1" wrap="square" lIns="50800" tIns="50800" rIns="50800" bIns="50800" anchor="t" anchorCtr="0">
            <a:noAutofit/>
          </a:bodyPr>
          <a:lstStyle/>
          <a:p>
            <a:pPr marL="0" lvl="0" indent="0" algn="l" rtl="0">
              <a:lnSpc>
                <a:spcPct val="80000"/>
              </a:lnSpc>
              <a:spcBef>
                <a:spcPts val="0"/>
              </a:spcBef>
              <a:spcAft>
                <a:spcPts val="0"/>
              </a:spcAft>
              <a:buClr>
                <a:srgbClr val="000000"/>
              </a:buClr>
              <a:buSzPts val="8500"/>
              <a:buFont typeface="Helvetica Neue"/>
              <a:buNone/>
            </a:pPr>
            <a:r>
              <a:rPr lang="en-US" sz="8500" b="1" i="0" u="none" strike="noStrike" cap="none" dirty="0">
                <a:solidFill>
                  <a:srgbClr val="000000"/>
                </a:solidFill>
                <a:latin typeface="Helvetica Neue"/>
                <a:ea typeface="Helvetica Neue"/>
                <a:cs typeface="Helvetica Neue"/>
                <a:sym typeface="Helvetica Neue"/>
              </a:rPr>
              <a:t>Who we are</a:t>
            </a:r>
            <a:endParaRPr dirty="0"/>
          </a:p>
        </p:txBody>
      </p:sp>
      <p:sp>
        <p:nvSpPr>
          <p:cNvPr id="148" name="Google Shape;148;g9e7991419e_0_0"/>
          <p:cNvSpPr txBox="1">
            <a:spLocks noGrp="1"/>
          </p:cNvSpPr>
          <p:nvPr>
            <p:ph type="body" idx="1"/>
          </p:nvPr>
        </p:nvSpPr>
        <p:spPr>
          <a:xfrm>
            <a:off x="1206500" y="3617704"/>
            <a:ext cx="17142600" cy="8256000"/>
          </a:xfrm>
          <a:prstGeom prst="rect">
            <a:avLst/>
          </a:prstGeom>
          <a:noFill/>
          <a:ln>
            <a:noFill/>
          </a:ln>
        </p:spPr>
        <p:txBody>
          <a:bodyPr spcFirstLastPara="1" wrap="square" lIns="50800" tIns="50800" rIns="50800" bIns="50800" anchor="t" anchorCtr="0">
            <a:noAutofit/>
          </a:bodyPr>
          <a:lstStyle/>
          <a:p>
            <a:pPr marL="0" lvl="0" indent="0" algn="l" rtl="0">
              <a:lnSpc>
                <a:spcPct val="90000"/>
              </a:lnSpc>
              <a:spcBef>
                <a:spcPts val="0"/>
              </a:spcBef>
              <a:spcAft>
                <a:spcPts val="0"/>
              </a:spcAft>
              <a:buClr>
                <a:srgbClr val="000000"/>
              </a:buClr>
              <a:buSzPts val="4500"/>
              <a:buFont typeface="Helvetica Neue"/>
              <a:buNone/>
            </a:pPr>
            <a:r>
              <a:rPr lang="en-US" dirty="0"/>
              <a:t>HELP CITIES LEAD is an education and awareness campaign working to build support for more focused collaboration between the Province of British Columbia and local governments on building climate policy. The group is a coalition with Climate Caucus and environmental organizations. We are currently seeking formal endorsement from local governments. </a:t>
            </a:r>
            <a:endParaRPr dirty="0"/>
          </a:p>
        </p:txBody>
      </p:sp>
      <p:pic>
        <p:nvPicPr>
          <p:cNvPr id="149" name="Google Shape;149;g9e7991419e_0_0" descr="HCL graphics-12.png"/>
          <p:cNvPicPr preferRelativeResize="0"/>
          <p:nvPr/>
        </p:nvPicPr>
        <p:blipFill rotWithShape="1">
          <a:blip r:embed="rId3">
            <a:alphaModFix/>
          </a:blip>
          <a:srcRect/>
          <a:stretch/>
        </p:blipFill>
        <p:spPr>
          <a:xfrm>
            <a:off x="7789398" y="9828058"/>
            <a:ext cx="16504082" cy="388695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A87AB"/>
        </a:solidFill>
        <a:effectLst/>
      </p:bgPr>
    </p:bg>
    <p:spTree>
      <p:nvGrpSpPr>
        <p:cNvPr id="1" name="Shape 75"/>
        <p:cNvGrpSpPr/>
        <p:nvPr/>
      </p:nvGrpSpPr>
      <p:grpSpPr>
        <a:xfrm>
          <a:off x="0" y="0"/>
          <a:ext cx="0" cy="0"/>
          <a:chOff x="0" y="0"/>
          <a:chExt cx="0" cy="0"/>
        </a:xfrm>
      </p:grpSpPr>
      <p:sp>
        <p:nvSpPr>
          <p:cNvPr id="76" name="Google Shape;76;p2"/>
          <p:cNvSpPr txBox="1">
            <a:spLocks noGrp="1"/>
          </p:cNvSpPr>
          <p:nvPr>
            <p:ph type="title"/>
          </p:nvPr>
        </p:nvSpPr>
        <p:spPr>
          <a:xfrm>
            <a:off x="1206496" y="3103235"/>
            <a:ext cx="21971004" cy="4648201"/>
          </a:xfrm>
          <a:prstGeom prst="rect">
            <a:avLst/>
          </a:prstGeom>
          <a:noFill/>
          <a:ln>
            <a:noFill/>
          </a:ln>
        </p:spPr>
        <p:txBody>
          <a:bodyPr spcFirstLastPara="1" wrap="square" lIns="50800" tIns="50800" rIns="50800" bIns="50800" anchor="ctr" anchorCtr="0">
            <a:normAutofit fontScale="90000"/>
          </a:bodyPr>
          <a:lstStyle/>
          <a:p>
            <a:pPr lvl="0">
              <a:lnSpc>
                <a:spcPct val="90000"/>
              </a:lnSpc>
              <a:buSzPts val="4500"/>
            </a:pPr>
            <a:r>
              <a:rPr lang="en-US" sz="8800" dirty="0">
                <a:solidFill>
                  <a:schemeClr val="bg1"/>
                </a:solidFill>
              </a:rPr>
              <a:t>British Columbia’s local governments are on the front lines of climate change, and grappling with increasing threats to health, property, infrastructure, and their economies.</a:t>
            </a:r>
            <a:endParaRPr lang="en-US" sz="9600" dirty="0">
              <a:solidFill>
                <a:schemeClr val="bg1"/>
              </a:solidFill>
            </a:endParaRPr>
          </a:p>
        </p:txBody>
      </p:sp>
      <p:pic>
        <p:nvPicPr>
          <p:cNvPr id="77" name="Google Shape;77;p2" descr="HCL graphics-12.png"/>
          <p:cNvPicPr preferRelativeResize="0"/>
          <p:nvPr/>
        </p:nvPicPr>
        <p:blipFill rotWithShape="1">
          <a:blip r:embed="rId3">
            <a:alphaModFix/>
          </a:blip>
          <a:srcRect/>
          <a:stretch/>
        </p:blipFill>
        <p:spPr>
          <a:xfrm>
            <a:off x="7789398" y="9828058"/>
            <a:ext cx="16504083" cy="388695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A87AB"/>
        </a:solidFill>
        <a:effectLst/>
      </p:bgPr>
    </p:bg>
    <p:spTree>
      <p:nvGrpSpPr>
        <p:cNvPr id="1" name="Shape 75"/>
        <p:cNvGrpSpPr/>
        <p:nvPr/>
      </p:nvGrpSpPr>
      <p:grpSpPr>
        <a:xfrm>
          <a:off x="0" y="0"/>
          <a:ext cx="0" cy="0"/>
          <a:chOff x="0" y="0"/>
          <a:chExt cx="0" cy="0"/>
        </a:xfrm>
      </p:grpSpPr>
      <p:sp>
        <p:nvSpPr>
          <p:cNvPr id="76" name="Google Shape;76;p2"/>
          <p:cNvSpPr txBox="1">
            <a:spLocks noGrp="1"/>
          </p:cNvSpPr>
          <p:nvPr>
            <p:ph type="title"/>
          </p:nvPr>
        </p:nvSpPr>
        <p:spPr>
          <a:xfrm>
            <a:off x="1206496" y="3103235"/>
            <a:ext cx="21971004" cy="4648201"/>
          </a:xfrm>
          <a:prstGeom prst="rect">
            <a:avLst/>
          </a:prstGeom>
          <a:noFill/>
          <a:ln>
            <a:noFill/>
          </a:ln>
        </p:spPr>
        <p:txBody>
          <a:bodyPr spcFirstLastPara="1" wrap="square" lIns="50800" tIns="50800" rIns="50800" bIns="50800" anchor="ctr" anchorCtr="0">
            <a:normAutofit/>
          </a:bodyPr>
          <a:lstStyle/>
          <a:p>
            <a:pPr lvl="0">
              <a:lnSpc>
                <a:spcPct val="90000"/>
              </a:lnSpc>
              <a:buSzPts val="4500"/>
            </a:pPr>
            <a:r>
              <a:rPr lang="en-US" sz="8800" dirty="0">
                <a:solidFill>
                  <a:schemeClr val="bg1"/>
                </a:solidFill>
              </a:rPr>
              <a:t>Buildings are responsible for 40-60% of community GHG emissions for local governments in BC.</a:t>
            </a:r>
            <a:endParaRPr lang="en-US" sz="9600" dirty="0">
              <a:solidFill>
                <a:schemeClr val="bg1"/>
              </a:solidFill>
            </a:endParaRPr>
          </a:p>
        </p:txBody>
      </p:sp>
      <p:pic>
        <p:nvPicPr>
          <p:cNvPr id="77" name="Google Shape;77;p2" descr="HCL graphics-12.png"/>
          <p:cNvPicPr preferRelativeResize="0"/>
          <p:nvPr/>
        </p:nvPicPr>
        <p:blipFill rotWithShape="1">
          <a:blip r:embed="rId3">
            <a:alphaModFix/>
          </a:blip>
          <a:srcRect/>
          <a:stretch/>
        </p:blipFill>
        <p:spPr>
          <a:xfrm>
            <a:off x="7789398" y="9828058"/>
            <a:ext cx="16504083" cy="3886957"/>
          </a:xfrm>
          <a:prstGeom prst="rect">
            <a:avLst/>
          </a:prstGeom>
          <a:noFill/>
          <a:ln>
            <a:noFill/>
          </a:ln>
        </p:spPr>
      </p:pic>
    </p:spTree>
    <p:extLst>
      <p:ext uri="{BB962C8B-B14F-4D97-AF65-F5344CB8AC3E}">
        <p14:creationId xmlns:p14="http://schemas.microsoft.com/office/powerpoint/2010/main" val="243699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A87AB"/>
        </a:solidFill>
        <a:effectLst/>
      </p:bgPr>
    </p:bg>
    <p:spTree>
      <p:nvGrpSpPr>
        <p:cNvPr id="1" name="Shape 75"/>
        <p:cNvGrpSpPr/>
        <p:nvPr/>
      </p:nvGrpSpPr>
      <p:grpSpPr>
        <a:xfrm>
          <a:off x="0" y="0"/>
          <a:ext cx="0" cy="0"/>
          <a:chOff x="0" y="0"/>
          <a:chExt cx="0" cy="0"/>
        </a:xfrm>
      </p:grpSpPr>
      <p:sp>
        <p:nvSpPr>
          <p:cNvPr id="76" name="Google Shape;76;p2"/>
          <p:cNvSpPr txBox="1">
            <a:spLocks noGrp="1"/>
          </p:cNvSpPr>
          <p:nvPr>
            <p:ph type="title"/>
          </p:nvPr>
        </p:nvSpPr>
        <p:spPr>
          <a:xfrm>
            <a:off x="1206496" y="3103235"/>
            <a:ext cx="21971004" cy="4648201"/>
          </a:xfrm>
          <a:prstGeom prst="rect">
            <a:avLst/>
          </a:prstGeom>
          <a:noFill/>
          <a:ln>
            <a:noFill/>
          </a:ln>
        </p:spPr>
        <p:txBody>
          <a:bodyPr spcFirstLastPara="1" wrap="square" lIns="50800" tIns="50800" rIns="50800" bIns="50800" anchor="ctr" anchorCtr="0">
            <a:normAutofit/>
          </a:bodyPr>
          <a:lstStyle/>
          <a:p>
            <a:pPr lvl="0">
              <a:lnSpc>
                <a:spcPct val="90000"/>
              </a:lnSpc>
              <a:buSzPts val="4500"/>
            </a:pPr>
            <a:r>
              <a:rPr lang="en-US" sz="8800" dirty="0">
                <a:solidFill>
                  <a:schemeClr val="bg1"/>
                </a:solidFill>
              </a:rPr>
              <a:t>Local governments in BC have very few tools available to significantly reduce GHG emissions in buildings.</a:t>
            </a:r>
            <a:endParaRPr lang="en-US" sz="9600" dirty="0">
              <a:solidFill>
                <a:schemeClr val="bg1"/>
              </a:solidFill>
            </a:endParaRPr>
          </a:p>
        </p:txBody>
      </p:sp>
      <p:pic>
        <p:nvPicPr>
          <p:cNvPr id="77" name="Google Shape;77;p2" descr="HCL graphics-12.png"/>
          <p:cNvPicPr preferRelativeResize="0"/>
          <p:nvPr/>
        </p:nvPicPr>
        <p:blipFill rotWithShape="1">
          <a:blip r:embed="rId3">
            <a:alphaModFix/>
          </a:blip>
          <a:srcRect/>
          <a:stretch/>
        </p:blipFill>
        <p:spPr>
          <a:xfrm>
            <a:off x="7789398" y="9828058"/>
            <a:ext cx="16504083" cy="3886957"/>
          </a:xfrm>
          <a:prstGeom prst="rect">
            <a:avLst/>
          </a:prstGeom>
          <a:noFill/>
          <a:ln>
            <a:noFill/>
          </a:ln>
        </p:spPr>
      </p:pic>
    </p:spTree>
    <p:extLst>
      <p:ext uri="{BB962C8B-B14F-4D97-AF65-F5344CB8AC3E}">
        <p14:creationId xmlns:p14="http://schemas.microsoft.com/office/powerpoint/2010/main" val="292705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fontScale="90000"/>
          </a:bodyPr>
          <a:lstStyle/>
          <a:p>
            <a:pPr marL="0" lvl="0" indent="0" algn="l" rtl="0">
              <a:lnSpc>
                <a:spcPct val="80000"/>
              </a:lnSpc>
              <a:spcBef>
                <a:spcPts val="0"/>
              </a:spcBef>
              <a:spcAft>
                <a:spcPts val="0"/>
              </a:spcAft>
              <a:buClr>
                <a:srgbClr val="000000"/>
              </a:buClr>
              <a:buSzPts val="8500"/>
              <a:buFont typeface="Helvetica Neue"/>
              <a:buNone/>
            </a:pPr>
            <a:r>
              <a:rPr lang="en-US" dirty="0"/>
              <a:t>BC Local Government Policy Tools </a:t>
            </a:r>
            <a:br>
              <a:rPr lang="en-US" dirty="0"/>
            </a:br>
            <a:r>
              <a:rPr lang="en-US" dirty="0"/>
              <a:t>to Reduce GHGs from Buildings</a:t>
            </a:r>
            <a:endParaRPr dirty="0"/>
          </a:p>
        </p:txBody>
      </p:sp>
      <p:graphicFrame>
        <p:nvGraphicFramePr>
          <p:cNvPr id="5" name="Table 5">
            <a:extLst>
              <a:ext uri="{FF2B5EF4-FFF2-40B4-BE49-F238E27FC236}">
                <a16:creationId xmlns:a16="http://schemas.microsoft.com/office/drawing/2014/main" xmlns="" id="{F727D067-4977-4177-A714-402B56363035}"/>
              </a:ext>
            </a:extLst>
          </p:cNvPr>
          <p:cNvGraphicFramePr>
            <a:graphicFrameLocks/>
          </p:cNvGraphicFramePr>
          <p:nvPr>
            <p:extLst>
              <p:ext uri="{D42A27DB-BD31-4B8C-83A1-F6EECF244321}">
                <p14:modId xmlns:p14="http://schemas.microsoft.com/office/powerpoint/2010/main" val="2871948685"/>
              </p:ext>
            </p:extLst>
          </p:nvPr>
        </p:nvGraphicFramePr>
        <p:xfrm>
          <a:off x="2038352" y="3757263"/>
          <a:ext cx="21139148" cy="8129937"/>
        </p:xfrm>
        <a:graphic>
          <a:graphicData uri="http://schemas.openxmlformats.org/drawingml/2006/table">
            <a:tbl>
              <a:tblPr firstRow="1" bandRow="1">
                <a:tableStyleId>{5C22544A-7EE6-4342-B048-85BDC9FD1C3A}</a:tableStyleId>
              </a:tblPr>
              <a:tblGrid>
                <a:gridCol w="9912348">
                  <a:extLst>
                    <a:ext uri="{9D8B030D-6E8A-4147-A177-3AD203B41FA5}">
                      <a16:colId xmlns:a16="http://schemas.microsoft.com/office/drawing/2014/main" xmlns="" val="236455364"/>
                    </a:ext>
                  </a:extLst>
                </a:gridCol>
                <a:gridCol w="11226800">
                  <a:extLst>
                    <a:ext uri="{9D8B030D-6E8A-4147-A177-3AD203B41FA5}">
                      <a16:colId xmlns:a16="http://schemas.microsoft.com/office/drawing/2014/main" xmlns="" val="2290208230"/>
                    </a:ext>
                  </a:extLst>
                </a:gridCol>
              </a:tblGrid>
              <a:tr h="814737">
                <a:tc>
                  <a:txBody>
                    <a:bodyPr/>
                    <a:lstStyle/>
                    <a:p>
                      <a:pPr algn="l"/>
                      <a:r>
                        <a:rPr lang="en-US" sz="4000" dirty="0">
                          <a:latin typeface="Helvetica Neue" panose="020B0604020202020204" charset="0"/>
                          <a:ea typeface="Open Sans" panose="020B0606030504020204" pitchFamily="34" charset="0"/>
                          <a:cs typeface="Open Sans" panose="020B0606030504020204" pitchFamily="34" charset="0"/>
                        </a:rPr>
                        <a:t>Policy Tool &amp; Status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nchor="b">
                    <a:lnB w="12700" cap="flat" cmpd="sng" algn="ctr">
                      <a:noFill/>
                      <a:prstDash val="solid"/>
                      <a:round/>
                      <a:headEnd type="none" w="med" len="med"/>
                      <a:tailEnd type="none" w="med" len="med"/>
                    </a:lnB>
                    <a:solidFill>
                      <a:srgbClr val="3A87AB"/>
                    </a:solidFill>
                  </a:tcPr>
                </a:tc>
                <a:tc>
                  <a:txBody>
                    <a:bodyPr/>
                    <a:lstStyle/>
                    <a:p>
                      <a:pPr algn="ctr"/>
                      <a:r>
                        <a:rPr lang="en-US" sz="4000" dirty="0">
                          <a:latin typeface="Helvetica Neue" panose="020B0604020202020204" charset="0"/>
                          <a:ea typeface="Open Sans" panose="020B0606030504020204" pitchFamily="34" charset="0"/>
                          <a:cs typeface="Open Sans" panose="020B0606030504020204" pitchFamily="34" charset="0"/>
                        </a:rPr>
                        <a:t>Details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nchor="b">
                    <a:lnB w="12700" cap="flat" cmpd="sng" algn="ctr">
                      <a:noFill/>
                      <a:prstDash val="solid"/>
                      <a:round/>
                      <a:headEnd type="none" w="med" len="med"/>
                      <a:tailEnd type="none" w="med" len="med"/>
                    </a:lnB>
                    <a:solidFill>
                      <a:srgbClr val="3A87AB"/>
                    </a:solidFill>
                  </a:tcPr>
                </a:tc>
                <a:extLst>
                  <a:ext uri="{0D108BD9-81ED-4DB2-BD59-A6C34878D82A}">
                    <a16:rowId xmlns:a16="http://schemas.microsoft.com/office/drawing/2014/main" xmlns="" val="1648576026"/>
                  </a:ext>
                </a:extLst>
              </a:tr>
              <a:tr h="914400">
                <a:tc>
                  <a:txBody>
                    <a:bodyPr/>
                    <a:lstStyle/>
                    <a:p>
                      <a:pPr algn="l"/>
                      <a:r>
                        <a:rPr lang="en-CA" sz="4000" dirty="0">
                          <a:solidFill>
                            <a:srgbClr val="00B05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US" sz="4000" dirty="0">
                          <a:latin typeface="Helvetica Neue" panose="020B0604020202020204" charset="0"/>
                          <a:ea typeface="Open Sans" panose="020B0606030504020204" pitchFamily="34" charset="0"/>
                          <a:cs typeface="Open Sans" panose="020B0606030504020204" pitchFamily="34" charset="0"/>
                        </a:rPr>
                        <a:t>Information campaign</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No restrictions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99734013"/>
                  </a:ext>
                </a:extLst>
              </a:tr>
              <a:tr h="914400">
                <a:tc>
                  <a:txBody>
                    <a:bodyPr/>
                    <a:lstStyle/>
                    <a:p>
                      <a:pPr algn="l"/>
                      <a:r>
                        <a:rPr lang="en-CA" sz="4000" dirty="0">
                          <a:solidFill>
                            <a:srgbClr val="00B05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a:t>
                      </a:r>
                      <a:r>
                        <a:rPr lang="en-CA" sz="4000" dirty="0">
                          <a:solidFill>
                            <a:schemeClr val="tx1"/>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a:t>
                      </a:r>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a:t>
                      </a:r>
                      <a:r>
                        <a:rPr lang="en-CA" sz="4000" dirty="0">
                          <a:solidFill>
                            <a:srgbClr val="00B05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US" sz="4000" dirty="0">
                          <a:latin typeface="Helvetica Neue" panose="020B0604020202020204" charset="0"/>
                          <a:ea typeface="Open Sans" panose="020B0606030504020204" pitchFamily="34" charset="0"/>
                          <a:cs typeface="Open Sans" panose="020B0606030504020204" pitchFamily="34" charset="0"/>
                        </a:rPr>
                        <a:t>Energy Step Code (energy only)</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Some LGs offer GHG step code incentives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260444330"/>
                  </a:ext>
                </a:extLst>
              </a:tr>
              <a:tr h="914400">
                <a:tc>
                  <a:txBody>
                    <a:bodyPr/>
                    <a:lstStyle/>
                    <a:p>
                      <a:pPr algn="l"/>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a:t>
                      </a:r>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Capital </a:t>
                      </a:r>
                      <a:r>
                        <a:rPr lang="en-US" sz="4000" dirty="0">
                          <a:latin typeface="Helvetica Neue" panose="020B0604020202020204" charset="0"/>
                          <a:ea typeface="Open Sans" panose="020B0606030504020204" pitchFamily="34" charset="0"/>
                          <a:cs typeface="Open Sans" panose="020B0606030504020204" pitchFamily="34" charset="0"/>
                        </a:rPr>
                        <a:t>Incentives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Not permitted for businesses</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728472515"/>
                  </a:ext>
                </a:extLst>
              </a:tr>
              <a:tr h="914400">
                <a:tc>
                  <a:txBody>
                    <a:bodyPr/>
                    <a:lstStyle/>
                    <a:p>
                      <a:pPr algn="l"/>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US" sz="4000" dirty="0">
                          <a:latin typeface="Helvetica Neue" panose="020B0604020202020204" charset="0"/>
                          <a:ea typeface="Open Sans" panose="020B0606030504020204" pitchFamily="34" charset="0"/>
                          <a:cs typeface="Open Sans" panose="020B0606030504020204" pitchFamily="34" charset="0"/>
                        </a:rPr>
                        <a:t>Home energy labelling</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Only new construction &amp; pre-occupancy</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94151949"/>
                  </a:ext>
                </a:extLst>
              </a:tr>
              <a:tr h="914400">
                <a:tc>
                  <a:txBody>
                    <a:bodyPr/>
                    <a:lstStyle/>
                    <a:p>
                      <a:pPr algn="l"/>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4000" dirty="0">
                          <a:solidFill>
                            <a:schemeClr val="tx1"/>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Lage </a:t>
                      </a:r>
                      <a:r>
                        <a:rPr lang="en-US" sz="4000" dirty="0">
                          <a:latin typeface="Helvetica Neue" panose="020B0604020202020204" charset="0"/>
                          <a:ea typeface="Open Sans" panose="020B0606030504020204" pitchFamily="34" charset="0"/>
                          <a:cs typeface="Open Sans" panose="020B0606030504020204" pitchFamily="34" charset="0"/>
                        </a:rPr>
                        <a:t>Building energy/GHG reporting</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Only new construction &amp; pre-occupancy</a:t>
                      </a:r>
                      <a:endParaRPr lang="en-CA" sz="4000" dirty="0">
                        <a:latin typeface="Helvetica Neue" panose="020B0604020202020204" charset="0"/>
                        <a:ea typeface="Open Sans" panose="020B0606030504020204" pitchFamily="34" charset="0"/>
                        <a:cs typeface="Open Sans" panose="020B0606030504020204" pitchFamily="34" charset="0"/>
                      </a:endParaRP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029238986"/>
                  </a:ext>
                </a:extLst>
              </a:tr>
              <a:tr h="914400">
                <a:tc>
                  <a:txBody>
                    <a:bodyPr/>
                    <a:lstStyle/>
                    <a:p>
                      <a:pPr algn="l"/>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4000" dirty="0">
                          <a:latin typeface="Helvetica Neue" panose="020B0604020202020204" charset="0"/>
                          <a:ea typeface="Open Sans" panose="020B0606030504020204" pitchFamily="34" charset="0"/>
                          <a:cs typeface="Open Sans" panose="020B0606030504020204" pitchFamily="34" charset="0"/>
                        </a:rPr>
                        <a:t>PACE financing</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rPr>
                        <a:t>Very cumbersome process</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80387199"/>
                  </a:ext>
                </a:extLst>
              </a:tr>
              <a:tr h="914400">
                <a:tc>
                  <a:txBody>
                    <a:bodyPr/>
                    <a:lstStyle/>
                    <a:p>
                      <a:pPr algn="l"/>
                      <a:r>
                        <a:rPr lang="en-CA" sz="4000" dirty="0">
                          <a:solidFill>
                            <a:schemeClr val="accent5">
                              <a:lumMod val="75000"/>
                            </a:schemeClr>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a:t>
                      </a:r>
                      <a:r>
                        <a:rPr lang="en-CA" sz="40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4000" dirty="0">
                          <a:latin typeface="Helvetica Neue" panose="020B0604020202020204" charset="0"/>
                          <a:ea typeface="Open Sans" panose="020B0606030504020204" pitchFamily="34" charset="0"/>
                          <a:cs typeface="Open Sans" panose="020B0606030504020204" pitchFamily="34" charset="0"/>
                        </a:rPr>
                        <a:t>GHG limits for new homes/buildings</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rPr>
                        <a:t>Not permitted</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45043830"/>
                  </a:ext>
                </a:extLst>
              </a:tr>
              <a:tr h="914400">
                <a:tc>
                  <a:txBody>
                    <a:bodyPr/>
                    <a:lstStyle/>
                    <a:p>
                      <a:pPr algn="l"/>
                      <a:r>
                        <a:rPr lang="en-CA" sz="4000" dirty="0">
                          <a:solidFill>
                            <a:schemeClr val="accent5">
                              <a:lumMod val="75000"/>
                            </a:schemeClr>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4000" dirty="0">
                          <a:latin typeface="Helvetica Neue" panose="020B0604020202020204" charset="0"/>
                          <a:ea typeface="Open Sans" panose="020B0606030504020204" pitchFamily="34" charset="0"/>
                          <a:cs typeface="Open Sans" panose="020B0606030504020204" pitchFamily="34" charset="0"/>
                        </a:rPr>
                        <a:t>GHG limits for existing homes/buildings</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CA" sz="4000" dirty="0">
                          <a:latin typeface="Helvetica Neue" panose="020B0604020202020204" charset="0"/>
                          <a:ea typeface="Open Sans" panose="020B0606030504020204" pitchFamily="34" charset="0"/>
                          <a:cs typeface="Open Sans" panose="020B0606030504020204" pitchFamily="34" charset="0"/>
                        </a:rPr>
                        <a:t>Not permitted</a:t>
                      </a:r>
                    </a:p>
                  </a:txBody>
                  <a:tcPr marL="182880" marR="182880"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915289720"/>
                  </a:ext>
                </a:extLst>
              </a:tr>
            </a:tbl>
          </a:graphicData>
        </a:graphic>
      </p:graphicFrame>
      <p:sp>
        <p:nvSpPr>
          <p:cNvPr id="3" name="TextBox 2">
            <a:extLst>
              <a:ext uri="{FF2B5EF4-FFF2-40B4-BE49-F238E27FC236}">
                <a16:creationId xmlns:a16="http://schemas.microsoft.com/office/drawing/2014/main" xmlns="" id="{4068A9F4-8A93-40BB-AC55-7F5B9F60272D}"/>
              </a:ext>
            </a:extLst>
          </p:cNvPr>
          <p:cNvSpPr txBox="1"/>
          <p:nvPr/>
        </p:nvSpPr>
        <p:spPr>
          <a:xfrm>
            <a:off x="2225676" y="12636500"/>
            <a:ext cx="20764500" cy="646331"/>
          </a:xfrm>
          <a:prstGeom prst="rect">
            <a:avLst/>
          </a:prstGeom>
          <a:noFill/>
        </p:spPr>
        <p:txBody>
          <a:bodyPr wrap="square" rtlCol="0">
            <a:spAutoFit/>
          </a:bodyPr>
          <a:lstStyle/>
          <a:p>
            <a:r>
              <a:rPr lang="en-CA" sz="3600" dirty="0">
                <a:latin typeface="Helvetica Neue" panose="020B0604020202020204" charset="0"/>
                <a:sym typeface="Wingdings" panose="05000000000000000000" pitchFamily="2" charset="2"/>
              </a:rPr>
              <a:t>Key: </a:t>
            </a:r>
            <a:r>
              <a:rPr lang="en-CA" sz="3600" dirty="0">
                <a:solidFill>
                  <a:srgbClr val="00B05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3600" dirty="0">
                <a:latin typeface="Helvetica Neue" panose="020B0604020202020204" charset="0"/>
              </a:rPr>
              <a:t>Full authority, </a:t>
            </a:r>
            <a:r>
              <a:rPr lang="en-CA" sz="3600" dirty="0">
                <a:solidFill>
                  <a:srgbClr val="FFC000"/>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3600" dirty="0">
                <a:latin typeface="Helvetica Neue" panose="020B0604020202020204" charset="0"/>
              </a:rPr>
              <a:t>limited authority, </a:t>
            </a:r>
            <a:r>
              <a:rPr lang="en-CA" sz="3600" dirty="0">
                <a:solidFill>
                  <a:schemeClr val="accent5">
                    <a:lumMod val="75000"/>
                  </a:schemeClr>
                </a:solidFill>
                <a:latin typeface="Helvetica Neue" panose="020B0604020202020204" charset="0"/>
                <a:ea typeface="Open Sans" panose="020B0606030504020204" pitchFamily="34" charset="0"/>
                <a:cs typeface="Open Sans" panose="020B0606030504020204" pitchFamily="34" charset="0"/>
                <a:sym typeface="Wingdings" panose="05000000000000000000" pitchFamily="2" charset="2"/>
              </a:rPr>
              <a:t> </a:t>
            </a:r>
            <a:r>
              <a:rPr lang="en-CA" sz="3600" dirty="0">
                <a:latin typeface="Helvetica Neue" panose="020B0604020202020204" charset="0"/>
              </a:rPr>
              <a:t>no authority</a:t>
            </a:r>
          </a:p>
        </p:txBody>
      </p:sp>
    </p:spTree>
    <p:extLst>
      <p:ext uri="{BB962C8B-B14F-4D97-AF65-F5344CB8AC3E}">
        <p14:creationId xmlns:p14="http://schemas.microsoft.com/office/powerpoint/2010/main" val="106421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DE925375-C4AD-48A4-9ABE-632611C01F44}"/>
              </a:ext>
            </a:extLst>
          </p:cNvPr>
          <p:cNvGrpSpPr/>
          <p:nvPr/>
        </p:nvGrpSpPr>
        <p:grpSpPr>
          <a:xfrm>
            <a:off x="1778000" y="1953078"/>
            <a:ext cx="20658667" cy="11390390"/>
            <a:chOff x="1219200" y="1953078"/>
            <a:chExt cx="20658667" cy="11390390"/>
          </a:xfrm>
        </p:grpSpPr>
        <p:graphicFrame>
          <p:nvGraphicFramePr>
            <p:cNvPr id="14" name="Chart 13">
              <a:extLst>
                <a:ext uri="{FF2B5EF4-FFF2-40B4-BE49-F238E27FC236}">
                  <a16:creationId xmlns:a16="http://schemas.microsoft.com/office/drawing/2014/main" xmlns="" id="{51708A35-6C7F-4661-B082-004AD24D742A}"/>
                </a:ext>
              </a:extLst>
            </p:cNvPr>
            <p:cNvGraphicFramePr>
              <a:graphicFrameLocks/>
            </p:cNvGraphicFramePr>
            <p:nvPr>
              <p:extLst>
                <p:ext uri="{D42A27DB-BD31-4B8C-83A1-F6EECF244321}">
                  <p14:modId xmlns:p14="http://schemas.microsoft.com/office/powerpoint/2010/main" val="2909635802"/>
                </p:ext>
              </p:extLst>
            </p:nvPr>
          </p:nvGraphicFramePr>
          <p:xfrm>
            <a:off x="1219200" y="1953078"/>
            <a:ext cx="20658667" cy="11390390"/>
          </p:xfrm>
          <a:graphic>
            <a:graphicData uri="http://schemas.openxmlformats.org/drawingml/2006/chart">
              <c:chart xmlns:c="http://schemas.openxmlformats.org/drawingml/2006/chart" xmlns:r="http://schemas.openxmlformats.org/officeDocument/2006/relationships" r:id="rId3"/>
            </a:graphicData>
          </a:graphic>
        </p:graphicFrame>
        <p:sp>
          <p:nvSpPr>
            <p:cNvPr id="2" name="Diamond 1">
              <a:extLst>
                <a:ext uri="{FF2B5EF4-FFF2-40B4-BE49-F238E27FC236}">
                  <a16:creationId xmlns:a16="http://schemas.microsoft.com/office/drawing/2014/main" xmlns="" id="{1976C45A-A0E9-4477-BCBA-02808900CFD6}"/>
                </a:ext>
              </a:extLst>
            </p:cNvPr>
            <p:cNvSpPr/>
            <p:nvPr/>
          </p:nvSpPr>
          <p:spPr>
            <a:xfrm>
              <a:off x="9220200" y="6959600"/>
              <a:ext cx="406400" cy="46137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16" name="Diamond 15">
              <a:extLst>
                <a:ext uri="{FF2B5EF4-FFF2-40B4-BE49-F238E27FC236}">
                  <a16:creationId xmlns:a16="http://schemas.microsoft.com/office/drawing/2014/main" xmlns="" id="{07A28A42-1A09-437C-97AE-B690F928EDE5}"/>
                </a:ext>
              </a:extLst>
            </p:cNvPr>
            <p:cNvSpPr/>
            <p:nvPr/>
          </p:nvSpPr>
          <p:spPr>
            <a:xfrm>
              <a:off x="17145000" y="10464800"/>
              <a:ext cx="406400" cy="46137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grpSp>
      <p:sp>
        <p:nvSpPr>
          <p:cNvPr id="4" name="Title 3">
            <a:extLst>
              <a:ext uri="{FF2B5EF4-FFF2-40B4-BE49-F238E27FC236}">
                <a16:creationId xmlns:a16="http://schemas.microsoft.com/office/drawing/2014/main" xmlns="" id="{7A102C6F-F438-4BF6-B256-1D5467B10E82}"/>
              </a:ext>
            </a:extLst>
          </p:cNvPr>
          <p:cNvSpPr>
            <a:spLocks noGrp="1"/>
          </p:cNvSpPr>
          <p:nvPr>
            <p:ph type="title"/>
          </p:nvPr>
        </p:nvSpPr>
        <p:spPr>
          <a:xfrm>
            <a:off x="1676400" y="730251"/>
            <a:ext cx="21031200" cy="1222826"/>
          </a:xfrm>
        </p:spPr>
        <p:txBody>
          <a:bodyPr>
            <a:normAutofit/>
          </a:bodyPr>
          <a:lstStyle/>
          <a:p>
            <a:r>
              <a:rPr lang="en-US" sz="5600" dirty="0">
                <a:latin typeface="Helvetica Neue" panose="020B0604020202020204" charset="0"/>
                <a:ea typeface="Open Sans" panose="020B0606030504020204" pitchFamily="34" charset="0"/>
                <a:cs typeface="Open Sans" panose="020B0606030504020204" pitchFamily="34" charset="0"/>
              </a:rPr>
              <a:t>Business-As-Usual Scenario – Building Emissions BC</a:t>
            </a:r>
            <a:endParaRPr lang="en-CA" sz="5600" dirty="0">
              <a:latin typeface="Helvetica Neue" panose="020B0604020202020204" charset="0"/>
              <a:ea typeface="Open Sans" panose="020B0606030504020204" pitchFamily="34" charset="0"/>
              <a:cs typeface="Open Sans" panose="020B0606030504020204" pitchFamily="34" charset="0"/>
            </a:endParaRPr>
          </a:p>
        </p:txBody>
      </p:sp>
      <p:grpSp>
        <p:nvGrpSpPr>
          <p:cNvPr id="28" name="Group 27">
            <a:extLst>
              <a:ext uri="{FF2B5EF4-FFF2-40B4-BE49-F238E27FC236}">
                <a16:creationId xmlns:a16="http://schemas.microsoft.com/office/drawing/2014/main" xmlns="" id="{6E3461DE-BFCC-4BE7-B1EF-6B0C86DB9D54}"/>
              </a:ext>
            </a:extLst>
          </p:cNvPr>
          <p:cNvGrpSpPr/>
          <p:nvPr/>
        </p:nvGrpSpPr>
        <p:grpSpPr>
          <a:xfrm>
            <a:off x="9559431" y="5240489"/>
            <a:ext cx="8728575" cy="5021111"/>
            <a:chOff x="11225391" y="5062689"/>
            <a:chExt cx="10522636" cy="5021111"/>
          </a:xfrm>
        </p:grpSpPr>
        <p:sp>
          <p:nvSpPr>
            <p:cNvPr id="18" name="Arrow: Down 17">
              <a:extLst>
                <a:ext uri="{FF2B5EF4-FFF2-40B4-BE49-F238E27FC236}">
                  <a16:creationId xmlns:a16="http://schemas.microsoft.com/office/drawing/2014/main" xmlns="" id="{99D222C7-9EC4-46F4-BF28-F05C7BC9BDA2}"/>
                </a:ext>
              </a:extLst>
            </p:cNvPr>
            <p:cNvSpPr/>
            <p:nvPr/>
          </p:nvSpPr>
          <p:spPr>
            <a:xfrm>
              <a:off x="11225391" y="5062689"/>
              <a:ext cx="990701" cy="156582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Arrow: Down 18">
              <a:extLst>
                <a:ext uri="{FF2B5EF4-FFF2-40B4-BE49-F238E27FC236}">
                  <a16:creationId xmlns:a16="http://schemas.microsoft.com/office/drawing/2014/main" xmlns="" id="{C3972CF9-3B0B-49A8-91CD-233F8DAC84C8}"/>
                </a:ext>
              </a:extLst>
            </p:cNvPr>
            <p:cNvSpPr/>
            <p:nvPr/>
          </p:nvSpPr>
          <p:spPr>
            <a:xfrm>
              <a:off x="20757326" y="5537200"/>
              <a:ext cx="990701" cy="4546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0" name="TextBox 5">
              <a:extLst>
                <a:ext uri="{FF2B5EF4-FFF2-40B4-BE49-F238E27FC236}">
                  <a16:creationId xmlns:a16="http://schemas.microsoft.com/office/drawing/2014/main" xmlns="" id="{A561F0C9-78BE-4F83-BDC0-DD6BF8A5EB3C}"/>
                </a:ext>
              </a:extLst>
            </p:cNvPr>
            <p:cNvSpPr txBox="1"/>
            <p:nvPr/>
          </p:nvSpPr>
          <p:spPr>
            <a:xfrm>
              <a:off x="15936821" y="6203198"/>
              <a:ext cx="3514643" cy="156582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CA" sz="4000" b="1" dirty="0">
                  <a:solidFill>
                    <a:schemeClr val="tx2">
                      <a:lumMod val="10000"/>
                    </a:schemeClr>
                  </a:solidFill>
                  <a:latin typeface="Helvetica Neue" panose="020B0604020202020204" charset="0"/>
                  <a:ea typeface="Open Sans" panose="020B0606030504020204" pitchFamily="34" charset="0"/>
                  <a:cs typeface="Open Sans" panose="020B0606030504020204" pitchFamily="34" charset="0"/>
                </a:rPr>
                <a:t>Emissions Target Shortfall</a:t>
              </a:r>
            </a:p>
          </p:txBody>
        </p:sp>
        <p:cxnSp>
          <p:nvCxnSpPr>
            <p:cNvPr id="22" name="Straight Arrow Connector 21">
              <a:extLst>
                <a:ext uri="{FF2B5EF4-FFF2-40B4-BE49-F238E27FC236}">
                  <a16:creationId xmlns:a16="http://schemas.microsoft.com/office/drawing/2014/main" xmlns="" id="{63F03A65-1341-42D4-86BC-CAB9D93C74E4}"/>
                </a:ext>
              </a:extLst>
            </p:cNvPr>
            <p:cNvCxnSpPr>
              <a:cxnSpLocks/>
            </p:cNvCxnSpPr>
            <p:nvPr/>
          </p:nvCxnSpPr>
          <p:spPr>
            <a:xfrm flipH="1" flipV="1">
              <a:off x="12461061" y="6578600"/>
              <a:ext cx="3224055" cy="482600"/>
            </a:xfrm>
            <a:prstGeom prst="straightConnector1">
              <a:avLst/>
            </a:prstGeom>
            <a:ln w="76200">
              <a:solidFill>
                <a:srgbClr val="002060"/>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xmlns="" id="{EFF8707A-54F0-4715-9F25-A3EC42FF25F4}"/>
                </a:ext>
              </a:extLst>
            </p:cNvPr>
            <p:cNvCxnSpPr>
              <a:cxnSpLocks/>
            </p:cNvCxnSpPr>
            <p:nvPr/>
          </p:nvCxnSpPr>
          <p:spPr>
            <a:xfrm>
              <a:off x="19053390" y="7769025"/>
              <a:ext cx="1673315" cy="384375"/>
            </a:xfrm>
            <a:prstGeom prst="straightConnector1">
              <a:avLst/>
            </a:prstGeom>
            <a:ln w="76200">
              <a:solidFill>
                <a:srgbClr val="002060"/>
              </a:solidFill>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82782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txBox="1">
            <a:spLocks noGrp="1"/>
          </p:cNvSpPr>
          <p:nvPr>
            <p:ph type="title"/>
          </p:nvPr>
        </p:nvSpPr>
        <p:spPr>
          <a:xfrm>
            <a:off x="1206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000000"/>
              </a:buClr>
              <a:buSzPts val="8500"/>
              <a:buFont typeface="Helvetica Neue"/>
              <a:buNone/>
            </a:pPr>
            <a:r>
              <a:rPr lang="en-US" sz="8500" b="1" i="0" u="none" strike="noStrike" cap="none">
                <a:solidFill>
                  <a:srgbClr val="000000"/>
                </a:solidFill>
                <a:latin typeface="Helvetica Neue"/>
                <a:ea typeface="Helvetica Neue"/>
                <a:cs typeface="Helvetica Neue"/>
                <a:sym typeface="Helvetica Neue"/>
              </a:rPr>
              <a:t>The 5 Key Policy Tools</a:t>
            </a:r>
            <a:endParaRPr/>
          </a:p>
        </p:txBody>
      </p:sp>
      <p:sp>
        <p:nvSpPr>
          <p:cNvPr id="88" name="Google Shape;88;p5"/>
          <p:cNvSpPr txBox="1">
            <a:spLocks noGrp="1"/>
          </p:cNvSpPr>
          <p:nvPr>
            <p:ph type="body" idx="1"/>
          </p:nvPr>
        </p:nvSpPr>
        <p:spPr>
          <a:xfrm>
            <a:off x="1455875" y="3444321"/>
            <a:ext cx="21971100" cy="8242200"/>
          </a:xfrm>
          <a:prstGeom prst="rect">
            <a:avLst/>
          </a:prstGeom>
          <a:noFill/>
          <a:ln>
            <a:noFill/>
          </a:ln>
        </p:spPr>
        <p:txBody>
          <a:bodyPr spcFirstLastPara="1" wrap="square" lIns="50800" tIns="50800" rIns="50800" bIns="50800" anchor="t" anchorCtr="0">
            <a:normAutofit/>
          </a:bodyPr>
          <a:lstStyle/>
          <a:p>
            <a:pPr marL="0" lvl="0" indent="0">
              <a:spcBef>
                <a:spcPts val="0"/>
              </a:spcBef>
              <a:buSzPts val="4800"/>
              <a:buNone/>
            </a:pPr>
            <a:r>
              <a:rPr lang="en-US" dirty="0"/>
              <a:t>1. Property Assessed Clean Energy (PACE) financing</a:t>
            </a:r>
            <a:endParaRPr dirty="0"/>
          </a:p>
          <a:p>
            <a:pPr marL="0" lvl="0" indent="0" algn="l" rtl="0">
              <a:lnSpc>
                <a:spcPct val="90000"/>
              </a:lnSpc>
              <a:spcBef>
                <a:spcPts val="4500"/>
              </a:spcBef>
              <a:spcAft>
                <a:spcPts val="0"/>
              </a:spcAft>
              <a:buClr>
                <a:srgbClr val="000000"/>
              </a:buClr>
              <a:buSzPts val="4800"/>
              <a:buFont typeface="Helvetica Neue"/>
              <a:buNone/>
            </a:pPr>
            <a:r>
              <a:rPr lang="en-US" dirty="0"/>
              <a:t>2. Mandatory Home Energy Labelling</a:t>
            </a:r>
            <a:endParaRPr dirty="0"/>
          </a:p>
          <a:p>
            <a:pPr marL="0" lvl="0" indent="0">
              <a:buSzPts val="4800"/>
              <a:buNone/>
            </a:pPr>
            <a:r>
              <a:rPr lang="en-US" dirty="0"/>
              <a:t>3. Building Energy Benchmarking</a:t>
            </a:r>
            <a:endParaRPr dirty="0"/>
          </a:p>
          <a:p>
            <a:pPr marL="0" lvl="0" indent="0">
              <a:buSzPts val="4800"/>
              <a:buNone/>
            </a:pPr>
            <a:r>
              <a:rPr lang="en-US" dirty="0"/>
              <a:t>4. Regulating Climate Pollution For </a:t>
            </a:r>
            <a:r>
              <a:rPr lang="en-US" i="1" dirty="0"/>
              <a:t>New</a:t>
            </a:r>
            <a:r>
              <a:rPr lang="en-US" dirty="0"/>
              <a:t> Buildings</a:t>
            </a:r>
          </a:p>
          <a:p>
            <a:pPr marL="0" lvl="0" indent="0">
              <a:buSzPts val="4800"/>
              <a:buNone/>
            </a:pPr>
            <a:r>
              <a:rPr lang="en-US" dirty="0"/>
              <a:t>5. Regulating Climate Pollution For </a:t>
            </a:r>
            <a:r>
              <a:rPr lang="en-US" i="1" dirty="0"/>
              <a:t>Existing</a:t>
            </a:r>
            <a:r>
              <a:rPr lang="en-US" dirty="0"/>
              <a:t> Buildings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2857500" y="1079500"/>
            <a:ext cx="21971000" cy="1433163"/>
          </a:xfrm>
          <a:prstGeom prst="rect">
            <a:avLst/>
          </a:prstGeom>
          <a:noFill/>
          <a:ln>
            <a:noFill/>
          </a:ln>
        </p:spPr>
        <p:txBody>
          <a:bodyPr spcFirstLastPara="1" wrap="square" lIns="50800" tIns="50800" rIns="50800" bIns="50800" anchor="t" anchorCtr="0">
            <a:normAutofit/>
          </a:bodyPr>
          <a:lstStyle/>
          <a:p>
            <a:pPr marL="0" lvl="0" indent="0" algn="l" rtl="0">
              <a:lnSpc>
                <a:spcPct val="80000"/>
              </a:lnSpc>
              <a:spcBef>
                <a:spcPts val="0"/>
              </a:spcBef>
              <a:spcAft>
                <a:spcPts val="0"/>
              </a:spcAft>
              <a:buClr>
                <a:srgbClr val="3A87AB"/>
              </a:buClr>
              <a:buSzPts val="7000"/>
              <a:buFont typeface="Helvetica Neue"/>
              <a:buNone/>
            </a:pPr>
            <a:r>
              <a:rPr lang="en-US" sz="7000" dirty="0">
                <a:solidFill>
                  <a:srgbClr val="3A87AB"/>
                </a:solidFill>
              </a:rPr>
              <a:t>Property Assessed Clean Energy Financing</a:t>
            </a:r>
            <a:endParaRPr dirty="0"/>
          </a:p>
        </p:txBody>
      </p:sp>
      <p:sp>
        <p:nvSpPr>
          <p:cNvPr id="114" name="Google Shape;114;p9"/>
          <p:cNvSpPr txBox="1">
            <a:spLocks noGrp="1"/>
          </p:cNvSpPr>
          <p:nvPr>
            <p:ph type="body" idx="1"/>
          </p:nvPr>
        </p:nvSpPr>
        <p:spPr>
          <a:xfrm>
            <a:off x="1206500" y="2830965"/>
            <a:ext cx="21971000" cy="9720925"/>
          </a:xfrm>
          <a:prstGeom prst="rect">
            <a:avLst/>
          </a:prstGeom>
          <a:noFill/>
          <a:ln>
            <a:noFill/>
          </a:ln>
        </p:spPr>
        <p:txBody>
          <a:bodyPr spcFirstLastPara="1" wrap="square" lIns="50800" tIns="50800" rIns="50800" bIns="50800" anchor="t" anchorCtr="0">
            <a:normAutofit fontScale="85000" lnSpcReduction="20000"/>
          </a:bodyPr>
          <a:lstStyle/>
          <a:p>
            <a:pPr marL="0" indent="0">
              <a:lnSpc>
                <a:spcPct val="125000"/>
              </a:lnSpc>
              <a:spcBef>
                <a:spcPts val="1400"/>
              </a:spcBef>
              <a:buNone/>
            </a:pPr>
            <a:r>
              <a:rPr lang="en-US" sz="4000" b="1" dirty="0">
                <a:highlight>
                  <a:srgbClr val="EEE7D6"/>
                </a:highlight>
                <a:latin typeface="Helvetica Neue" panose="020B0604020202020204" charset="0"/>
              </a:rPr>
              <a:t>Rationale:</a:t>
            </a:r>
          </a:p>
          <a:p>
            <a:pPr indent="-457200">
              <a:lnSpc>
                <a:spcPct val="125000"/>
              </a:lnSpc>
              <a:spcBef>
                <a:spcPts val="1400"/>
              </a:spcBef>
            </a:pPr>
            <a:r>
              <a:rPr lang="en-US" sz="4000" dirty="0">
                <a:highlight>
                  <a:srgbClr val="EEE7D6"/>
                </a:highlight>
                <a:latin typeface="Helvetica Neue" panose="020B0604020202020204" charset="0"/>
              </a:rPr>
              <a:t>Economic stimulus, building resiliency, big potential for market scale-up if supported with other measures</a:t>
            </a:r>
          </a:p>
          <a:p>
            <a:pPr indent="-457200">
              <a:lnSpc>
                <a:spcPct val="125000"/>
              </a:lnSpc>
              <a:spcBef>
                <a:spcPts val="1400"/>
              </a:spcBef>
            </a:pPr>
            <a:r>
              <a:rPr lang="en-US" sz="4000" dirty="0">
                <a:highlight>
                  <a:srgbClr val="EEE7D6"/>
                </a:highlight>
                <a:latin typeface="Helvetica Neue" panose="020B0604020202020204" charset="0"/>
              </a:rPr>
              <a:t>In the U.S., more than 20 states with PACE programs</a:t>
            </a:r>
          </a:p>
          <a:p>
            <a:pPr indent="-457200">
              <a:lnSpc>
                <a:spcPct val="125000"/>
              </a:lnSpc>
              <a:spcBef>
                <a:spcPts val="1400"/>
              </a:spcBef>
            </a:pPr>
            <a:r>
              <a:rPr lang="en-US" sz="4000" dirty="0" smtClean="0">
                <a:highlight>
                  <a:srgbClr val="EEE7D6"/>
                </a:highlight>
                <a:latin typeface="Helvetica Neue" panose="020B0604020202020204" charset="0"/>
              </a:rPr>
              <a:t>$16.5 </a:t>
            </a:r>
            <a:r>
              <a:rPr lang="en-US" sz="4000" dirty="0">
                <a:highlight>
                  <a:srgbClr val="EEE7D6"/>
                </a:highlight>
                <a:latin typeface="Helvetica Neue" panose="020B0604020202020204" charset="0"/>
              </a:rPr>
              <a:t>billion in capital projects, more than 180,000 jobs in the U.S.</a:t>
            </a:r>
          </a:p>
          <a:p>
            <a:pPr marL="0" indent="0">
              <a:lnSpc>
                <a:spcPct val="125000"/>
              </a:lnSpc>
              <a:spcBef>
                <a:spcPts val="1400"/>
              </a:spcBef>
              <a:buNone/>
            </a:pPr>
            <a:endParaRPr lang="en-US" sz="4000" b="1" dirty="0">
              <a:highlight>
                <a:srgbClr val="EEE7D6"/>
              </a:highlight>
              <a:latin typeface="Helvetica Neue" panose="020B0604020202020204" charset="0"/>
            </a:endParaRPr>
          </a:p>
          <a:p>
            <a:pPr marL="0" indent="0">
              <a:lnSpc>
                <a:spcPct val="125000"/>
              </a:lnSpc>
              <a:spcBef>
                <a:spcPts val="1400"/>
              </a:spcBef>
              <a:buNone/>
            </a:pPr>
            <a:r>
              <a:rPr lang="en-US" sz="4000" b="1" dirty="0">
                <a:highlight>
                  <a:srgbClr val="EEE7D6"/>
                </a:highlight>
                <a:latin typeface="Helvetica Neue" panose="020B0604020202020204" charset="0"/>
              </a:rPr>
              <a:t>Support for PACE in BC</a:t>
            </a:r>
          </a:p>
          <a:p>
            <a:pPr indent="-457200">
              <a:lnSpc>
                <a:spcPct val="125000"/>
              </a:lnSpc>
              <a:spcBef>
                <a:spcPts val="1400"/>
              </a:spcBef>
            </a:pPr>
            <a:r>
              <a:rPr lang="en-US" sz="4000" b="1" dirty="0">
                <a:highlight>
                  <a:srgbClr val="EEE7D6"/>
                </a:highlight>
                <a:latin typeface="Helvetica Neue" panose="020B0604020202020204" charset="0"/>
              </a:rPr>
              <a:t>UBCM Resolutions</a:t>
            </a:r>
            <a:r>
              <a:rPr lang="en-US" sz="4000" dirty="0">
                <a:highlight>
                  <a:srgbClr val="EEE7D6"/>
                </a:highlight>
                <a:latin typeface="Helvetica Neue" panose="020B0604020202020204" charset="0"/>
              </a:rPr>
              <a:t> - 2014, 2016, 2017, 2019</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PACEBC </a:t>
            </a:r>
            <a:r>
              <a:rPr lang="en-US" sz="4000" dirty="0">
                <a:highlight>
                  <a:srgbClr val="EEE7D6"/>
                </a:highlight>
                <a:latin typeface="Helvetica Neue" panose="020B0604020202020204" charset="0"/>
              </a:rPr>
              <a:t>– Coalition of building sector associations and companies and environmental/ sustainable energy  organizations</a:t>
            </a:r>
          </a:p>
          <a:p>
            <a:pPr indent="-457200">
              <a:lnSpc>
                <a:spcPct val="125000"/>
              </a:lnSpc>
              <a:spcBef>
                <a:spcPts val="1400"/>
              </a:spcBef>
            </a:pPr>
            <a:r>
              <a:rPr lang="en-US" sz="4000" b="1" dirty="0">
                <a:highlight>
                  <a:srgbClr val="EEE7D6"/>
                </a:highlight>
                <a:latin typeface="Helvetica Neue" panose="020B0604020202020204" charset="0"/>
              </a:rPr>
              <a:t>Economic Recovery</a:t>
            </a:r>
            <a:r>
              <a:rPr lang="en-US" sz="4000" dirty="0">
                <a:highlight>
                  <a:srgbClr val="EEE7D6"/>
                </a:highlight>
                <a:latin typeface="Helvetica Neue" panose="020B0604020202020204" charset="0"/>
              </a:rPr>
              <a:t> - $2M to support development of a PACE program (September 2020)</a:t>
            </a:r>
          </a:p>
          <a:p>
            <a:pPr indent="-457200">
              <a:lnSpc>
                <a:spcPct val="125000"/>
              </a:lnSpc>
              <a:spcBef>
                <a:spcPts val="1400"/>
              </a:spcBef>
            </a:pPr>
            <a:r>
              <a:rPr lang="en-US" sz="4000" b="1" dirty="0">
                <a:highlight>
                  <a:srgbClr val="EEE7D6"/>
                </a:highlight>
                <a:latin typeface="Helvetica Neue" panose="020B0604020202020204" charset="0"/>
              </a:rPr>
              <a:t>UBCM Special Committee on Climate Action</a:t>
            </a:r>
            <a:r>
              <a:rPr lang="en-US" sz="4000" dirty="0">
                <a:highlight>
                  <a:srgbClr val="EEE7D6"/>
                </a:highlight>
                <a:latin typeface="Helvetica Neue" panose="020B0604020202020204" charset="0"/>
              </a:rPr>
              <a:t> – “retrofit financing that matches payment to energy savings”</a:t>
            </a:r>
            <a:endParaRPr sz="4000" dirty="0">
              <a:highlight>
                <a:srgbClr val="EEE7D6"/>
              </a:highlight>
              <a:latin typeface="Helvetica Neue" panose="020B0604020202020204" charset="0"/>
              <a:ea typeface="Arial"/>
              <a:cs typeface="Arial"/>
              <a:sym typeface="Arial"/>
            </a:endParaRPr>
          </a:p>
          <a:p>
            <a:pPr indent="-457200">
              <a:lnSpc>
                <a:spcPct val="125000"/>
              </a:lnSpc>
              <a:spcBef>
                <a:spcPts val="1400"/>
              </a:spcBef>
            </a:pPr>
            <a:r>
              <a:rPr lang="en-US" sz="4000" b="1" dirty="0">
                <a:highlight>
                  <a:srgbClr val="EEE7D6"/>
                </a:highlight>
                <a:latin typeface="Helvetica Neue" panose="020B0604020202020204" charset="0"/>
              </a:rPr>
              <a:t>Minister Mandate Letter</a:t>
            </a:r>
            <a:r>
              <a:rPr lang="en-US" sz="4000" dirty="0">
                <a:highlight>
                  <a:srgbClr val="EEE7D6"/>
                </a:highlight>
                <a:latin typeface="Helvetica Neue" panose="020B0604020202020204" charset="0"/>
              </a:rPr>
              <a:t> (Energy, Mines &amp; Low-Carbon Innovation) – enhance energy efficiency programs and incentives for residential and commercial buildings, including PACE financing (November 2020)</a:t>
            </a:r>
            <a:endParaRPr sz="4000" dirty="0">
              <a:highlight>
                <a:srgbClr val="EEE7D6"/>
              </a:highlight>
              <a:latin typeface="Helvetica Neue" panose="020B0604020202020204" charset="0"/>
              <a:ea typeface="Arial"/>
              <a:cs typeface="Arial"/>
              <a:sym typeface="Arial"/>
            </a:endParaRPr>
          </a:p>
          <a:p>
            <a:pPr marL="609600" lvl="0" indent="-234696" algn="l" rtl="0">
              <a:lnSpc>
                <a:spcPct val="90000"/>
              </a:lnSpc>
              <a:spcBef>
                <a:spcPts val="400"/>
              </a:spcBef>
              <a:spcAft>
                <a:spcPts val="0"/>
              </a:spcAft>
              <a:buClr>
                <a:srgbClr val="000000"/>
              </a:buClr>
              <a:buSzPts val="5904"/>
              <a:buFont typeface="Helvetica Neue"/>
              <a:buNone/>
            </a:pPr>
            <a:endParaRPr dirty="0"/>
          </a:p>
        </p:txBody>
      </p:sp>
      <p:pic>
        <p:nvPicPr>
          <p:cNvPr id="115" name="Google Shape;115;p9" descr="HCL graphics-15.png"/>
          <p:cNvPicPr preferRelativeResize="0"/>
          <p:nvPr/>
        </p:nvPicPr>
        <p:blipFill rotWithShape="1">
          <a:blip r:embed="rId3">
            <a:alphaModFix/>
          </a:blip>
          <a:srcRect/>
          <a:stretch/>
        </p:blipFill>
        <p:spPr>
          <a:xfrm>
            <a:off x="952450" y="957881"/>
            <a:ext cx="1600201" cy="1600201"/>
          </a:xfrm>
          <a:prstGeom prst="rect">
            <a:avLst/>
          </a:prstGeom>
          <a:noFill/>
          <a:ln>
            <a:noFill/>
          </a:ln>
        </p:spPr>
      </p:pic>
    </p:spTree>
  </p:cSld>
  <p:clrMapOvr>
    <a:masterClrMapping/>
  </p:clrMapOvr>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AD1CB23FFA8F4A8F12BFF25F2CCDE2" ma:contentTypeVersion="15" ma:contentTypeDescription="Create a new document." ma:contentTypeScope="" ma:versionID="6236292122d3029eece00b3c8f556291">
  <xsd:schema xmlns:xsd="http://www.w3.org/2001/XMLSchema" xmlns:xs="http://www.w3.org/2001/XMLSchema" xmlns:p="http://schemas.microsoft.com/office/2006/metadata/properties" xmlns:ns1="http://schemas.microsoft.com/sharepoint/v3" xmlns:ns2="bd7d9e91-5206-43f9-8cb8-5508919e3233" xmlns:ns3="dc639127-f3ca-4d2a-8b0d-f8679e5c21af" targetNamespace="http://schemas.microsoft.com/office/2006/metadata/properties" ma:root="true" ma:fieldsID="c0c745e7fe9f763778c578c415134406" ns1:_="" ns2:_="" ns3:_="">
    <xsd:import namespace="http://schemas.microsoft.com/sharepoint/v3"/>
    <xsd:import namespace="bd7d9e91-5206-43f9-8cb8-5508919e3233"/>
    <xsd:import namespace="dc639127-f3ca-4d2a-8b0d-f8679e5c21af"/>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7d9e91-5206-43f9-8cb8-5508919e32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639127-f3ca-4d2a-8b0d-f8679e5c21a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9A8C68D-5EEE-4C48-8AF9-17AAD6705A76}">
  <ds:schemaRefs>
    <ds:schemaRef ds:uri="http://schemas.microsoft.com/sharepoint/v3/contenttype/forms"/>
  </ds:schemaRefs>
</ds:datastoreItem>
</file>

<file path=customXml/itemProps2.xml><?xml version="1.0" encoding="utf-8"?>
<ds:datastoreItem xmlns:ds="http://schemas.openxmlformats.org/officeDocument/2006/customXml" ds:itemID="{E6D9F458-A270-44A2-8942-BF6A770DC9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d7d9e91-5206-43f9-8cb8-5508919e3233"/>
    <ds:schemaRef ds:uri="dc639127-f3ca-4d2a-8b0d-f8679e5c21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B7D2F4-02E6-42EA-BF0F-4A4BD8887C34}">
  <ds:schemaRefs>
    <ds:schemaRef ds:uri="dc639127-f3ca-4d2a-8b0d-f8679e5c21af"/>
    <ds:schemaRef ds:uri="http://purl.org/dc/terms/"/>
    <ds:schemaRef ds:uri="http://schemas.microsoft.com/office/2006/metadata/properties"/>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bd7d9e91-5206-43f9-8cb8-5508919e3233"/>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564</TotalTime>
  <Words>1610</Words>
  <Application>Microsoft Office PowerPoint</Application>
  <PresentationFormat>Custom</PresentationFormat>
  <Paragraphs>162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Wingdings</vt:lpstr>
      <vt:lpstr>Arial</vt:lpstr>
      <vt:lpstr>Open Sans</vt:lpstr>
      <vt:lpstr>Helvetica Neue</vt:lpstr>
      <vt:lpstr>21_BasicWhite</vt:lpstr>
      <vt:lpstr>HELP CITIES LEAD</vt:lpstr>
      <vt:lpstr>Who we are</vt:lpstr>
      <vt:lpstr>British Columbia’s local governments are on the front lines of climate change, and grappling with increasing threats to health, property, infrastructure, and their economies.</vt:lpstr>
      <vt:lpstr>Buildings are responsible for 40-60% of community GHG emissions for local governments in BC.</vt:lpstr>
      <vt:lpstr>Local governments in BC have very few tools available to significantly reduce GHG emissions in buildings.</vt:lpstr>
      <vt:lpstr>BC Local Government Policy Tools  to Reduce GHGs from Buildings</vt:lpstr>
      <vt:lpstr>Business-As-Usual Scenario – Building Emissions BC</vt:lpstr>
      <vt:lpstr>The 5 Key Policy Tools</vt:lpstr>
      <vt:lpstr>Property Assessed Clean Energy Financing</vt:lpstr>
      <vt:lpstr>Mandatory Home Energy Labelling</vt:lpstr>
      <vt:lpstr>Regulating Climate Pollution for New Buildings</vt:lpstr>
      <vt:lpstr>Building Energy Benchmarking</vt:lpstr>
      <vt:lpstr>Regulating Climate Pollution for Existing Buildings</vt:lpstr>
      <vt:lpstr>Modelled Impacts of Five Key Policy Tools </vt:lpstr>
      <vt:lpstr>Endorsement from Local Governments</vt:lpstr>
      <vt:lpstr>Endorsement from Local Governments</vt:lpstr>
      <vt:lpstr>Support for Local Governments</vt:lpstr>
      <vt:lpstr>Next Steps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 CITIES LEAD</dc:title>
  <dc:creator>Robyn Webb</dc:creator>
  <cp:lastModifiedBy>Cole-Hamilton, Will</cp:lastModifiedBy>
  <cp:revision>42</cp:revision>
  <dcterms:modified xsi:type="dcterms:W3CDTF">2021-02-24T22:43:54Z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0x010100E4AD1CB23FFA8F4A8F12BFF25F2CCDE2</vt:lpwstr>
  </property>
</Properties>
</file>